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6" r:id="rId5"/>
    <p:sldId id="364" r:id="rId6"/>
    <p:sldId id="302" r:id="rId7"/>
    <p:sldId id="362" r:id="rId8"/>
    <p:sldId id="273" r:id="rId9"/>
    <p:sldId id="363" r:id="rId10"/>
    <p:sldId id="365" r:id="rId11"/>
    <p:sldId id="311" r:id="rId12"/>
    <p:sldId id="366" r:id="rId13"/>
    <p:sldId id="372" r:id="rId14"/>
    <p:sldId id="377" r:id="rId15"/>
    <p:sldId id="378" r:id="rId16"/>
    <p:sldId id="379" r:id="rId17"/>
    <p:sldId id="375" r:id="rId18"/>
    <p:sldId id="376" r:id="rId19"/>
    <p:sldId id="380" r:id="rId20"/>
    <p:sldId id="358" r:id="rId21"/>
    <p:sldId id="382" r:id="rId22"/>
    <p:sldId id="383" r:id="rId23"/>
    <p:sldId id="262" r:id="rId24"/>
    <p:sldId id="263" r:id="rId25"/>
    <p:sldId id="265" r:id="rId26"/>
    <p:sldId id="3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BDE0"/>
    <a:srgbClr val="A9D18E"/>
    <a:srgbClr val="CDE4AC"/>
    <a:srgbClr val="FFFFFF"/>
    <a:srgbClr val="78D2D3"/>
    <a:srgbClr val="767171"/>
    <a:srgbClr val="4472C4"/>
    <a:srgbClr val="DCECF6"/>
    <a:srgbClr val="98DBA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C03F1-3447-8168-14E7-4FC8301E8A3B}" v="648" dt="2024-12-13T10:53:04.123"/>
    <p1510:client id="{3E230A5D-A477-132C-47F7-1FD416C23635}" v="143" dt="2024-12-12T15:02:28.312"/>
    <p1510:client id="{801FEEB3-2F24-44DF-B17C-6D0357C234D9}" v="128" dt="2024-12-12T14:49:18.486"/>
    <p1510:client id="{BC35EE7E-52B4-04E0-8462-779021D29811}" v="227" dt="2024-12-12T18:08:04.909"/>
    <p1510:client id="{C09465B8-7CE9-43DD-9819-912A8C934A85}" v="2589" dt="2024-12-13T12:40:11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8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svg>
</file>

<file path=ppt/media/image33.png>
</file>

<file path=ppt/media/image34.sv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528D8-0593-42A1-930D-D826E36F9562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B8461E-7639-4E3F-A174-73C63994806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03678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kusspiske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s/photos/technology?utm_source=unsplash&amp;utm_medium=referral&amp;utm_content=creditCopyText" TargetMode="External"/><Relationship Id="rId5" Type="http://schemas.openxmlformats.org/officeDocument/2006/relationships/hyperlink" Target="https://unsplash.com/@adigold1?utm_source=unsplash&amp;utm_medium=referral&amp;utm_content=creditCopyText" TargetMode="Externa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kusspiske?utm_source=unsplash&amp;utm_medium=referral&amp;utm_content=creditCopyText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kusspiske?utm_source=unsplash&amp;utm_medium=referral&amp;utm_content=creditCopyText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Photo by </a:t>
            </a:r>
            <a:r>
              <a:rPr lang="en-US">
                <a:hlinkClick r:id="rId3"/>
              </a:rPr>
              <a:t>Markus </a:t>
            </a:r>
            <a:r>
              <a:rPr lang="en-US" err="1">
                <a:hlinkClick r:id="rId3"/>
              </a:rPr>
              <a:t>Spiske</a:t>
            </a:r>
            <a:r>
              <a:rPr lang="en-US"/>
              <a:t> on </a:t>
            </a:r>
            <a:r>
              <a:rPr lang="en-US" err="1">
                <a:hlinkClick r:id="rId4"/>
              </a:rPr>
              <a:t>Unsplash</a:t>
            </a:r>
            <a:r>
              <a:rPr lang="en-US"/>
              <a:t> </a:t>
            </a:r>
            <a:br>
              <a:rPr lang="en-US"/>
            </a:br>
            <a:r>
              <a:rPr lang="en-US"/>
              <a:t>Photo by </a:t>
            </a:r>
            <a:r>
              <a:rPr lang="en-US">
                <a:hlinkClick r:id="rId5"/>
              </a:rPr>
              <a:t>Adi Goldstein</a:t>
            </a:r>
            <a:r>
              <a:rPr lang="en-US"/>
              <a:t> on </a:t>
            </a:r>
            <a:r>
              <a:rPr lang="en-US" err="1">
                <a:hlinkClick r:id="rId6"/>
              </a:rPr>
              <a:t>Unsplash</a:t>
            </a:r>
            <a:r>
              <a:rPr lang="en-US"/>
              <a:t> </a:t>
            </a:r>
            <a:br>
              <a:rPr lang="en-US"/>
            </a:b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8461E-7639-4E3F-A174-73C639948066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370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44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8E00E-8789-38C1-E71C-A6041AC08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303FA-4A25-D30B-9E51-0660DC5A516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B43952-E883-4209-81E7-A31410628A81}" type="slidenum">
              <a:t>4</a:t>
            </a:fld>
            <a:endParaRPr lang="en-US"/>
          </a:p>
        </p:txBody>
      </p:sp>
      <p:sp>
        <p:nvSpPr>
          <p:cNvPr id="2" name="Google Shape;59;g30b681bcf8b_0_105:notes">
            <a:extLst>
              <a:ext uri="{FF2B5EF4-FFF2-40B4-BE49-F238E27FC236}">
                <a16:creationId xmlns:a16="http://schemas.microsoft.com/office/drawing/2014/main" id="{8A47F51F-1720-D85F-4161-FB04BD646D9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Google Shape;60;g30b681bcf8b_0_105:notes">
            <a:extLst>
              <a:ext uri="{FF2B5EF4-FFF2-40B4-BE49-F238E27FC236}">
                <a16:creationId xmlns:a16="http://schemas.microsoft.com/office/drawing/2014/main" id="{70EA2EBA-A5B3-E745-82C8-1A4FEA7642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85799" y="4343400"/>
            <a:ext cx="5486040" cy="4114440"/>
          </a:xfrm>
        </p:spPr>
        <p:txBody>
          <a:bodyPr wrap="square" lIns="91440" tIns="91440" rIns="91440" bIns="91440" anchor="t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24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560FA-0F6A-D3CE-7068-CEFE13CE7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A06781-0295-1ADF-5906-E47FCE4EF9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1FF7E2-905C-12AC-547C-F1A51C4E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C0B66-9451-388A-57ED-8693A0CE17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980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Photo by </a:t>
            </a:r>
            <a:r>
              <a:rPr lang="en-US">
                <a:hlinkClick r:id="rId3"/>
              </a:rPr>
              <a:t>Markus </a:t>
            </a:r>
            <a:r>
              <a:rPr lang="en-US" err="1">
                <a:hlinkClick r:id="rId3"/>
              </a:rPr>
              <a:t>Spiske</a:t>
            </a:r>
            <a:r>
              <a:rPr lang="en-US"/>
              <a:t> on </a:t>
            </a:r>
            <a:r>
              <a:rPr lang="en-US" err="1">
                <a:hlinkClick r:id="rId4"/>
              </a:rPr>
              <a:t>Unsplash</a:t>
            </a:r>
            <a:r>
              <a:rPr lang="en-US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8461E-7639-4E3F-A174-73C639948066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3731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82DA4-FB67-5803-4FC7-F450EB663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F82C6D-74B2-39D5-DC16-81AAFC152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9A1C3-770A-EADB-6419-BBDD02A3C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Photo by </a:t>
            </a:r>
            <a:r>
              <a:rPr lang="en-US">
                <a:hlinkClick r:id="rId3"/>
              </a:rPr>
              <a:t>Markus </a:t>
            </a:r>
            <a:r>
              <a:rPr lang="en-US" err="1">
                <a:hlinkClick r:id="rId3"/>
              </a:rPr>
              <a:t>Spiske</a:t>
            </a:r>
            <a:r>
              <a:rPr lang="en-US"/>
              <a:t> on </a:t>
            </a:r>
            <a:r>
              <a:rPr lang="en-US" err="1">
                <a:hlinkClick r:id="rId4"/>
              </a:rPr>
              <a:t>Unsplash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4F0E8-1BAC-EE54-933C-1EA495FF86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8461E-7639-4E3F-A174-73C639948066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3412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7C38-3467-E1EC-0046-F87EF1560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7D5C3-CB46-A9DC-6AF7-706D5F5F3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ED17-60E3-0C31-13FC-6F7E869DF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5E1E0-7935-8D1A-B366-0F73A468D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E77FE-ABA4-E067-F997-144CE8EF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65790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16C10-6C66-FC98-ED72-227359CB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4E49A1-AC4D-E378-4DE5-39135B50B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A84B6-FDEC-0649-181D-4204E53B9D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0C91B-9E9C-1C65-E2C7-BE13227B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9C467-9B79-72F8-7275-36B38A154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2553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FC54E8-3522-73AE-FC00-5CC1E26F5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3863E-3644-E41C-0CEC-541AFC332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3FE39-F401-288C-7559-0A656050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9E2AA-9B7D-6E44-BEA9-03A3BDE8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0F9CB-E202-A4DF-D2D1-69F4AE38D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406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E089-C9C1-1272-709A-CB831C9C9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71D50-67F1-E9D4-F468-9E7F7C509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77538-4CCF-BC6C-038D-F83D8A11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B9F89-0AEA-CD9F-2B94-53DFDB1D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9884D-EF33-7A23-0886-21E77909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3688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F861-A231-8855-245B-F4ADF101C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674F4-5C76-8179-6733-A3C459CB3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0AE13-53BF-8439-DD4D-C56E87BD79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78FBC-629E-6B0C-3255-00DFAA17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1E4B4-1408-2360-5471-CD07CE1E6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56251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C2FC2-7AED-28DB-E640-42D5C7C2A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E2BFD-DB12-7A98-E302-A11C35565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BF5EDA-541B-58F6-F6BC-2EBCAD6EE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93A09-759D-9AC8-DB71-F9AFDF4BE3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A6F42-E38E-E599-D54C-9E7F43EB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9E3FC-DE16-2584-E962-772AC2AC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56085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6BC0-3E45-B8FD-654D-ACF4EF76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02CFD-7E67-B15B-62FB-D08EC84B1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315B5-26FC-BF3B-135D-8164979DE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1EEE1-5162-3EDA-C065-BFD8C799D8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513A88-0A38-851F-AEE5-0A36ABB8B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5C26A6-951E-42FF-BB68-41EACE0B9E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23C7F6-CE70-CF59-20EF-DC3051BB3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F3746A-8D3A-E1CE-D083-81CA121B1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046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0AE70-6646-6667-5C68-96D0ECEF1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BD586-25AB-0DA9-56C3-C4552891FC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560AE1-970F-E329-1FC2-EED704F37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CA199-AA09-70F9-6FC6-082C5D514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064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34270D-CF58-03D4-EA6F-6DB1A1BA39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A05106-D274-C463-5FC8-08D698A6C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91F95-57BB-B97E-77B3-6A447B4E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9850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6EA2C-6173-D60C-005B-9C9FB5E9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5A417-57D6-EDBE-E2DE-F065C1A65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9C5720-3824-AD10-2F9F-07E7327C5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D2608-A31D-7A54-48EF-7AF12AD6C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40DAC-8854-A5A1-A4BC-9B6D82AEF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0DA59-6D1A-838E-D3AA-CC50418C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4474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0725-D84A-9E9F-2230-6DD10891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86DF32-8531-E10F-B818-B5FFFCB68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0E02A-CAAD-7DE4-5056-79037BEE0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89E12-F440-7DC5-0210-C351DE1C40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9066BF-ED9F-45ED-9521-7100EA1C6EE7}" type="datetimeFigureOut">
              <a:rPr lang="en-ID" smtClean="0"/>
              <a:t>20/12/2024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E5D37-C04C-AC93-B76D-721BF848D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88FF6-0F9E-7890-684E-411F9EDA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64789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CCA31D-B4F4-832C-54A8-453E3B9B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" y="365125"/>
            <a:ext cx="11239500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0FDAB-0D38-EB7D-2F07-E84BEA864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6250" y="1543050"/>
            <a:ext cx="11239500" cy="4633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A246F-B955-3411-0D72-4DBD64E8E1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725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46DCC-51DB-417A-A22D-8B99855500C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5196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jpeg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jpeg"/><Relationship Id="rId4" Type="http://schemas.openxmlformats.org/officeDocument/2006/relationships/image" Target="../media/image2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7" Type="http://schemas.openxmlformats.org/officeDocument/2006/relationships/image" Target="../media/image9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svg"/><Relationship Id="rId4" Type="http://schemas.openxmlformats.org/officeDocument/2006/relationships/image" Target="../media/image9.jpe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B9F6D07-EEEC-C275-42D5-E036FF673D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1" r="12347" b="4779"/>
          <a:stretch/>
        </p:blipFill>
        <p:spPr>
          <a:xfrm>
            <a:off x="4906296" y="-4"/>
            <a:ext cx="7285704" cy="5617393"/>
          </a:xfrm>
          <a:custGeom>
            <a:avLst/>
            <a:gdLst>
              <a:gd name="connsiteX0" fmla="*/ 0 w 7285704"/>
              <a:gd name="connsiteY0" fmla="*/ 0 h 5617393"/>
              <a:gd name="connsiteX1" fmla="*/ 7285704 w 7285704"/>
              <a:gd name="connsiteY1" fmla="*/ 0 h 5617393"/>
              <a:gd name="connsiteX2" fmla="*/ 7285704 w 7285704"/>
              <a:gd name="connsiteY2" fmla="*/ 5617393 h 5617393"/>
              <a:gd name="connsiteX3" fmla="*/ 387038 w 7285704"/>
              <a:gd name="connsiteY3" fmla="*/ 5617393 h 5617393"/>
              <a:gd name="connsiteX4" fmla="*/ 0 w 7285704"/>
              <a:gd name="connsiteY4" fmla="*/ 5230355 h 5617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5704" h="5617393">
                <a:moveTo>
                  <a:pt x="0" y="0"/>
                </a:moveTo>
                <a:lnTo>
                  <a:pt x="7285704" y="0"/>
                </a:lnTo>
                <a:lnTo>
                  <a:pt x="7285704" y="5617393"/>
                </a:lnTo>
                <a:lnTo>
                  <a:pt x="387038" y="5617393"/>
                </a:lnTo>
                <a:cubicBezTo>
                  <a:pt x="173283" y="5617393"/>
                  <a:pt x="0" y="5444110"/>
                  <a:pt x="0" y="5230355"/>
                </a:cubicBezTo>
                <a:close/>
              </a:path>
            </a:pathLst>
          </a:custGeom>
        </p:spPr>
      </p:pic>
      <p:sp>
        <p:nvSpPr>
          <p:cNvPr id="10" name="Rectangle: Single Corner Rounded 9">
            <a:extLst>
              <a:ext uri="{FF2B5EF4-FFF2-40B4-BE49-F238E27FC236}">
                <a16:creationId xmlns:a16="http://schemas.microsoft.com/office/drawing/2014/main" id="{8D9AFCD1-F18E-DDD4-B145-943627A32CC5}"/>
              </a:ext>
            </a:extLst>
          </p:cNvPr>
          <p:cNvSpPr/>
          <p:nvPr/>
        </p:nvSpPr>
        <p:spPr>
          <a:xfrm flipH="1" flipV="1">
            <a:off x="4906296" y="-4"/>
            <a:ext cx="7285704" cy="5617393"/>
          </a:xfrm>
          <a:prstGeom prst="round1Rect">
            <a:avLst>
              <a:gd name="adj" fmla="val 6890"/>
            </a:avLst>
          </a:prstGeom>
          <a:solidFill>
            <a:srgbClr val="74BDE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4EC0B8-DEEF-9CFE-52DF-BA8C0B64F4A6}"/>
              </a:ext>
            </a:extLst>
          </p:cNvPr>
          <p:cNvSpPr/>
          <p:nvPr/>
        </p:nvSpPr>
        <p:spPr>
          <a:xfrm>
            <a:off x="0" y="-1009650"/>
            <a:ext cx="723900" cy="723900"/>
          </a:xfrm>
          <a:prstGeom prst="ellipse">
            <a:avLst/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6F6D5AE-876B-96F1-E7F4-EE2FC1D6D315}"/>
              </a:ext>
            </a:extLst>
          </p:cNvPr>
          <p:cNvSpPr/>
          <p:nvPr/>
        </p:nvSpPr>
        <p:spPr>
          <a:xfrm>
            <a:off x="869950" y="-1009650"/>
            <a:ext cx="723900" cy="723900"/>
          </a:xfrm>
          <a:prstGeom prst="ellipse">
            <a:avLst/>
          </a:prstGeom>
          <a:solidFill>
            <a:srgbClr val="78D2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891474-42E3-AA97-6EE6-70D893F68053}"/>
              </a:ext>
            </a:extLst>
          </p:cNvPr>
          <p:cNvSpPr/>
          <p:nvPr/>
        </p:nvSpPr>
        <p:spPr>
          <a:xfrm>
            <a:off x="1739900" y="-1009650"/>
            <a:ext cx="723900" cy="723900"/>
          </a:xfrm>
          <a:prstGeom prst="ellipse">
            <a:avLst/>
          </a:prstGeom>
          <a:solidFill>
            <a:srgbClr val="98D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7560E8-E550-B868-D20E-559D5E1C9F79}"/>
              </a:ext>
            </a:extLst>
          </p:cNvPr>
          <p:cNvSpPr/>
          <p:nvPr/>
        </p:nvSpPr>
        <p:spPr>
          <a:xfrm>
            <a:off x="2609850" y="-1009650"/>
            <a:ext cx="723900" cy="723900"/>
          </a:xfrm>
          <a:prstGeom prst="ellipse">
            <a:avLst/>
          </a:prstGeom>
          <a:solidFill>
            <a:srgbClr val="CDE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A1D2500-9784-C59D-098B-A585FFFA5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954" y="2807896"/>
            <a:ext cx="4433094" cy="1974622"/>
          </a:xfrm>
        </p:spPr>
        <p:txBody>
          <a:bodyPr lIns="0" tIns="0" rIns="0" bIns="0">
            <a:noAutofit/>
          </a:bodyPr>
          <a:lstStyle/>
          <a:p>
            <a:r>
              <a:rPr lang="en-US">
                <a:ea typeface="Calibri"/>
                <a:cs typeface="Calibri"/>
              </a:rPr>
              <a:t>Data Horizon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 Analytics</a:t>
            </a:r>
            <a:br>
              <a:rPr lang="en-US">
                <a:ea typeface="Calibri"/>
                <a:cs typeface="Calibri"/>
              </a:rPr>
            </a:br>
            <a:br>
              <a:rPr lang="en-US">
                <a:ea typeface="Calibri"/>
                <a:cs typeface="Calibri"/>
              </a:rPr>
            </a:br>
            <a:br>
              <a:rPr lang="en-US">
                <a:ea typeface="Calibri"/>
                <a:cs typeface="Calibri"/>
              </a:rPr>
            </a:br>
            <a:br>
              <a:rPr lang="en-US">
                <a:ea typeface="Calibri"/>
                <a:cs typeface="Calibri"/>
              </a:rPr>
            </a:br>
            <a:r>
              <a:rPr lang="en-US" sz="3200">
                <a:ea typeface="Calibri"/>
                <a:cs typeface="Calibri"/>
              </a:rPr>
              <a:t>Delhaize Team 2</a:t>
            </a:r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AD33B8-88F7-CE36-FEAD-E24AB98B8C3C}"/>
              </a:ext>
            </a:extLst>
          </p:cNvPr>
          <p:cNvCxnSpPr>
            <a:cxnSpLocks/>
          </p:cNvCxnSpPr>
          <p:nvPr/>
        </p:nvCxnSpPr>
        <p:spPr>
          <a:xfrm>
            <a:off x="285723" y="4800032"/>
            <a:ext cx="4155648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logo for a company&#10;&#10;Description automatically generated">
            <a:extLst>
              <a:ext uri="{FF2B5EF4-FFF2-40B4-BE49-F238E27FC236}">
                <a16:creationId xmlns:a16="http://schemas.microsoft.com/office/drawing/2014/main" id="{7C66F9E3-06B1-1DC3-980E-3A8145BC96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34" y="1855621"/>
            <a:ext cx="4167377" cy="2339389"/>
          </a:xfrm>
          <a:prstGeom prst="rect">
            <a:avLst/>
          </a:prstGeom>
        </p:spPr>
      </p:pic>
      <p:pic>
        <p:nvPicPr>
          <p:cNvPr id="4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5CC83E4D-08E4-EEC5-CAE7-46249C3DA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0128" y="6301440"/>
            <a:ext cx="564853" cy="481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852099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E752F-DC02-F427-FE48-8061F92B5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5">
            <a:extLst>
              <a:ext uri="{FF2B5EF4-FFF2-40B4-BE49-F238E27FC236}">
                <a16:creationId xmlns:a16="http://schemas.microsoft.com/office/drawing/2014/main" id="{D5AC21D7-5F34-137C-AA93-611BC413BCE4}"/>
              </a:ext>
            </a:extLst>
          </p:cNvPr>
          <p:cNvSpPr/>
          <p:nvPr/>
        </p:nvSpPr>
        <p:spPr>
          <a:xfrm>
            <a:off x="21450" y="68787"/>
            <a:ext cx="4499020" cy="628171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/>
          <a:p>
            <a:endParaRPr lang="en-US" sz="1155"/>
          </a:p>
        </p:txBody>
      </p:sp>
      <p:sp>
        <p:nvSpPr>
          <p:cNvPr id="5" name="object 26">
            <a:extLst>
              <a:ext uri="{FF2B5EF4-FFF2-40B4-BE49-F238E27FC236}">
                <a16:creationId xmlns:a16="http://schemas.microsoft.com/office/drawing/2014/main" id="{2FF08222-2F2F-95A2-E3B6-25F2303640EF}"/>
              </a:ext>
            </a:extLst>
          </p:cNvPr>
          <p:cNvSpPr txBox="1"/>
          <p:nvPr/>
        </p:nvSpPr>
        <p:spPr>
          <a:xfrm>
            <a:off x="511728" y="245421"/>
            <a:ext cx="3824651" cy="274901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8145" rIns="0" bIns="0" rtlCol="0" anchor="t">
            <a:spAutoFit/>
          </a:bodyPr>
          <a:lstStyle/>
          <a:p>
            <a:pPr marL="7620">
              <a:spcBef>
                <a:spcPts val="64"/>
              </a:spcBef>
            </a:pPr>
            <a:r>
              <a:rPr lang="en-US" sz="1733">
                <a:solidFill>
                  <a:schemeClr val="bg1"/>
                </a:solidFill>
              </a:rPr>
              <a:t>SEASONALITY</a:t>
            </a:r>
          </a:p>
        </p:txBody>
      </p:sp>
      <p:pic>
        <p:nvPicPr>
          <p:cNvPr id="7" name="Picture 6" descr="A graph of a heart beat&#10;&#10;Description automatically generated with medium confidence">
            <a:extLst>
              <a:ext uri="{FF2B5EF4-FFF2-40B4-BE49-F238E27FC236}">
                <a16:creationId xmlns:a16="http://schemas.microsoft.com/office/drawing/2014/main" id="{B67EC4A7-4A5C-C224-7407-C2C866977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588" y="2516305"/>
            <a:ext cx="10002824" cy="37377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E9605-3E8A-BB00-879A-4EA243C71EB4}"/>
              </a:ext>
            </a:extLst>
          </p:cNvPr>
          <p:cNvSpPr txBox="1"/>
          <p:nvPr/>
        </p:nvSpPr>
        <p:spPr>
          <a:xfrm>
            <a:off x="1574598" y="956583"/>
            <a:ext cx="7665091" cy="1559722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/>
          <a:p>
            <a:r>
              <a:rPr lang="en-GB" sz="1867"/>
              <a:t>There is clear seasonality in the product quantities</a:t>
            </a:r>
          </a:p>
          <a:p>
            <a:endParaRPr lang="en-GB" sz="1867"/>
          </a:p>
          <a:p>
            <a:r>
              <a:rPr lang="en-GB" sz="1867"/>
              <a:t>We know that there is a system with cyclical behaviour driven by predictable factors</a:t>
            </a:r>
          </a:p>
          <a:p>
            <a:endParaRPr lang="en-GB" sz="1867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3CA1F7-215F-BDAC-2044-A3D624A1CA09}"/>
              </a:ext>
            </a:extLst>
          </p:cNvPr>
          <p:cNvSpPr txBox="1"/>
          <p:nvPr/>
        </p:nvSpPr>
        <p:spPr>
          <a:xfrm rot="16200000">
            <a:off x="-336530" y="4200495"/>
            <a:ext cx="232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Dry Product Quantities</a:t>
            </a:r>
            <a:endParaRPr lang="LID4096"/>
          </a:p>
        </p:txBody>
      </p:sp>
      <p:pic>
        <p:nvPicPr>
          <p:cNvPr id="6" name="Picture 5" descr="A logo for a company&#10;&#10;Description automatically generated">
            <a:extLst>
              <a:ext uri="{FF2B5EF4-FFF2-40B4-BE49-F238E27FC236}">
                <a16:creationId xmlns:a16="http://schemas.microsoft.com/office/drawing/2014/main" id="{A616E0E4-3F25-79C4-AB62-DE3CF250C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953" y="108788"/>
            <a:ext cx="974516" cy="548165"/>
          </a:xfrm>
          <a:prstGeom prst="rect">
            <a:avLst/>
          </a:prstGeom>
          <a:solidFill>
            <a:srgbClr val="74BDE0"/>
          </a:solidFill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14F0B0DA-B037-55C8-8DA4-F4959B6B95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184" y="136426"/>
            <a:ext cx="672175" cy="48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06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D837F-81DD-F76D-645B-FC9A0D168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5">
            <a:extLst>
              <a:ext uri="{FF2B5EF4-FFF2-40B4-BE49-F238E27FC236}">
                <a16:creationId xmlns:a16="http://schemas.microsoft.com/office/drawing/2014/main" id="{FD2259DB-10DD-15E1-8188-17E81CE1E481}"/>
              </a:ext>
            </a:extLst>
          </p:cNvPr>
          <p:cNvSpPr/>
          <p:nvPr/>
        </p:nvSpPr>
        <p:spPr>
          <a:xfrm>
            <a:off x="21450" y="68787"/>
            <a:ext cx="4499020" cy="628171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/>
          <a:p>
            <a:endParaRPr lang="en-US" sz="1155"/>
          </a:p>
        </p:txBody>
      </p:sp>
      <p:sp>
        <p:nvSpPr>
          <p:cNvPr id="5" name="object 26">
            <a:extLst>
              <a:ext uri="{FF2B5EF4-FFF2-40B4-BE49-F238E27FC236}">
                <a16:creationId xmlns:a16="http://schemas.microsoft.com/office/drawing/2014/main" id="{EA0B69B5-7690-036A-EA66-628DF889F3EC}"/>
              </a:ext>
            </a:extLst>
          </p:cNvPr>
          <p:cNvSpPr txBox="1"/>
          <p:nvPr/>
        </p:nvSpPr>
        <p:spPr>
          <a:xfrm>
            <a:off x="714066" y="176012"/>
            <a:ext cx="3113787" cy="274901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8145" rIns="0" bIns="0" rtlCol="0" anchor="t">
            <a:spAutoFit/>
          </a:bodyPr>
          <a:lstStyle/>
          <a:p>
            <a:pPr marL="7620">
              <a:spcBef>
                <a:spcPts val="64"/>
              </a:spcBef>
            </a:pPr>
            <a:r>
              <a:rPr lang="en-US" sz="1733">
                <a:solidFill>
                  <a:schemeClr val="bg1"/>
                </a:solidFill>
              </a:rPr>
              <a:t>SEASONALITY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0F7FC3-3F5B-E5C5-FBFA-34FC20388F88}"/>
              </a:ext>
            </a:extLst>
          </p:cNvPr>
          <p:cNvSpPr txBox="1"/>
          <p:nvPr/>
        </p:nvSpPr>
        <p:spPr>
          <a:xfrm>
            <a:off x="7908237" y="803963"/>
            <a:ext cx="3611433" cy="3795976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/>
          <a:p>
            <a:r>
              <a:rPr lang="en-GB" sz="2000"/>
              <a:t>Each week the peak moves to the next day of the following week. </a:t>
            </a:r>
          </a:p>
          <a:p>
            <a:endParaRPr lang="en-GB" sz="2000"/>
          </a:p>
          <a:p>
            <a:r>
              <a:rPr lang="en-GB" sz="2000"/>
              <a:t>For example:</a:t>
            </a:r>
          </a:p>
          <a:p>
            <a:endParaRPr lang="en-GB" sz="2000"/>
          </a:p>
          <a:p>
            <a:endParaRPr lang="en-GB" sz="2000"/>
          </a:p>
          <a:p>
            <a:pPr>
              <a:buFont typeface="Arial" panose="020B0604020202020204" pitchFamily="34" charset="0"/>
              <a:buChar char="•"/>
            </a:pPr>
            <a:r>
              <a:rPr lang="en-GB" sz="2000"/>
              <a:t>Week 1 peak on Tuesday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/>
              <a:t>Week 2 peak on Wednesday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/>
              <a:t>Week 3 peak on Thursday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/>
              <a:t>…</a:t>
            </a:r>
          </a:p>
          <a:p>
            <a:endParaRPr lang="en-GB" sz="1867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C48D4A1-FA89-6DCB-3158-A2F4D52C2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23" y="1117291"/>
            <a:ext cx="6832043" cy="4827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5C1ECD9-EF58-47C4-6F8E-9A85066E5731}"/>
              </a:ext>
            </a:extLst>
          </p:cNvPr>
          <p:cNvSpPr/>
          <p:nvPr/>
        </p:nvSpPr>
        <p:spPr>
          <a:xfrm>
            <a:off x="2999436" y="1973193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7361AA-CD08-8E7F-20F5-E50E0F826F07}"/>
              </a:ext>
            </a:extLst>
          </p:cNvPr>
          <p:cNvSpPr/>
          <p:nvPr/>
        </p:nvSpPr>
        <p:spPr>
          <a:xfrm>
            <a:off x="3879179" y="2701951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AB173D-FD67-A927-6B67-6BCBB67C0F04}"/>
              </a:ext>
            </a:extLst>
          </p:cNvPr>
          <p:cNvSpPr/>
          <p:nvPr/>
        </p:nvSpPr>
        <p:spPr>
          <a:xfrm>
            <a:off x="4780110" y="3429000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564BEE-2981-7458-894D-C66956B62667}"/>
              </a:ext>
            </a:extLst>
          </p:cNvPr>
          <p:cNvSpPr/>
          <p:nvPr/>
        </p:nvSpPr>
        <p:spPr>
          <a:xfrm>
            <a:off x="5663159" y="4121676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768F03D-F651-55F6-4604-7D748C14DEFE}"/>
              </a:ext>
            </a:extLst>
          </p:cNvPr>
          <p:cNvSpPr/>
          <p:nvPr/>
        </p:nvSpPr>
        <p:spPr>
          <a:xfrm>
            <a:off x="6584847" y="4843571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13" name="Graphic 12" descr="Mountains outline">
            <a:extLst>
              <a:ext uri="{FF2B5EF4-FFF2-40B4-BE49-F238E27FC236}">
                <a16:creationId xmlns:a16="http://schemas.microsoft.com/office/drawing/2014/main" id="{9604A7FC-D1B2-2E11-6188-D54DE98F1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2079" y="1806113"/>
            <a:ext cx="676332" cy="676332"/>
          </a:xfrm>
          <a:prstGeom prst="rect">
            <a:avLst/>
          </a:prstGeom>
        </p:spPr>
      </p:pic>
      <p:pic>
        <p:nvPicPr>
          <p:cNvPr id="14" name="Graphic 13" descr="Mountains outline">
            <a:extLst>
              <a:ext uri="{FF2B5EF4-FFF2-40B4-BE49-F238E27FC236}">
                <a16:creationId xmlns:a16="http://schemas.microsoft.com/office/drawing/2014/main" id="{BE91BE5D-82A0-37BE-8FCD-830B7AB04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92221" y="2701951"/>
            <a:ext cx="546575" cy="546575"/>
          </a:xfrm>
          <a:prstGeom prst="rect">
            <a:avLst/>
          </a:prstGeom>
        </p:spPr>
      </p:pic>
      <p:pic>
        <p:nvPicPr>
          <p:cNvPr id="15" name="Graphic 14" descr="Mountains outline">
            <a:extLst>
              <a:ext uri="{FF2B5EF4-FFF2-40B4-BE49-F238E27FC236}">
                <a16:creationId xmlns:a16="http://schemas.microsoft.com/office/drawing/2014/main" id="{08135A74-F423-6FE7-62C1-7FF53BF7B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0230" y="3866761"/>
            <a:ext cx="632709" cy="632709"/>
          </a:xfrm>
          <a:prstGeom prst="rect">
            <a:avLst/>
          </a:prstGeom>
        </p:spPr>
      </p:pic>
      <p:pic>
        <p:nvPicPr>
          <p:cNvPr id="16" name="Graphic 15" descr="Mountains outline">
            <a:extLst>
              <a:ext uri="{FF2B5EF4-FFF2-40B4-BE49-F238E27FC236}">
                <a16:creationId xmlns:a16="http://schemas.microsoft.com/office/drawing/2014/main" id="{4F8B6E15-5645-3675-59D6-C3E82BD64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8590" y="4581597"/>
            <a:ext cx="632709" cy="632709"/>
          </a:xfrm>
          <a:prstGeom prst="rect">
            <a:avLst/>
          </a:prstGeom>
        </p:spPr>
      </p:pic>
      <p:pic>
        <p:nvPicPr>
          <p:cNvPr id="17" name="Graphic 16" descr="Mountains outline">
            <a:extLst>
              <a:ext uri="{FF2B5EF4-FFF2-40B4-BE49-F238E27FC236}">
                <a16:creationId xmlns:a16="http://schemas.microsoft.com/office/drawing/2014/main" id="{1D595175-E6D6-023C-76A7-2182C4A32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9381" y="3161872"/>
            <a:ext cx="632709" cy="632709"/>
          </a:xfrm>
          <a:prstGeom prst="rect">
            <a:avLst/>
          </a:prstGeom>
        </p:spPr>
      </p:pic>
      <p:pic>
        <p:nvPicPr>
          <p:cNvPr id="18" name="Picture 17" descr="A black and white logo&#10;&#10;Description automatically generated">
            <a:extLst>
              <a:ext uri="{FF2B5EF4-FFF2-40B4-BE49-F238E27FC236}">
                <a16:creationId xmlns:a16="http://schemas.microsoft.com/office/drawing/2014/main" id="{55FEA4E2-C1E0-4103-4959-A50491D7406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9560" y="30319"/>
            <a:ext cx="672175" cy="483268"/>
          </a:xfrm>
          <a:prstGeom prst="rect">
            <a:avLst/>
          </a:prstGeom>
        </p:spPr>
      </p:pic>
      <p:pic>
        <p:nvPicPr>
          <p:cNvPr id="19" name="Picture 18" descr="A logo for a company&#10;&#10;Description automatically generated">
            <a:extLst>
              <a:ext uri="{FF2B5EF4-FFF2-40B4-BE49-F238E27FC236}">
                <a16:creationId xmlns:a16="http://schemas.microsoft.com/office/drawing/2014/main" id="{65735999-6ED1-ABC7-619A-2944A777EC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058" y="30319"/>
            <a:ext cx="974516" cy="548165"/>
          </a:xfrm>
          <a:prstGeom prst="rect">
            <a:avLst/>
          </a:prstGeom>
          <a:solidFill>
            <a:srgbClr val="74BDE0"/>
          </a:solidFill>
        </p:spPr>
      </p:pic>
    </p:spTree>
    <p:extLst>
      <p:ext uri="{BB962C8B-B14F-4D97-AF65-F5344CB8AC3E}">
        <p14:creationId xmlns:p14="http://schemas.microsoft.com/office/powerpoint/2010/main" val="1597483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24AE8-422F-62F3-77B3-939797BAB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5">
            <a:extLst>
              <a:ext uri="{FF2B5EF4-FFF2-40B4-BE49-F238E27FC236}">
                <a16:creationId xmlns:a16="http://schemas.microsoft.com/office/drawing/2014/main" id="{98627AA0-AD46-45C2-D875-0F3912B5F060}"/>
              </a:ext>
            </a:extLst>
          </p:cNvPr>
          <p:cNvSpPr/>
          <p:nvPr/>
        </p:nvSpPr>
        <p:spPr>
          <a:xfrm>
            <a:off x="21450" y="68787"/>
            <a:ext cx="4499020" cy="628171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/>
          <a:p>
            <a:endParaRPr lang="en-US" sz="1155"/>
          </a:p>
        </p:txBody>
      </p:sp>
      <p:sp>
        <p:nvSpPr>
          <p:cNvPr id="5" name="object 26">
            <a:extLst>
              <a:ext uri="{FF2B5EF4-FFF2-40B4-BE49-F238E27FC236}">
                <a16:creationId xmlns:a16="http://schemas.microsoft.com/office/drawing/2014/main" id="{268C6653-81EC-4284-6FCE-D033189D98D6}"/>
              </a:ext>
            </a:extLst>
          </p:cNvPr>
          <p:cNvSpPr txBox="1"/>
          <p:nvPr/>
        </p:nvSpPr>
        <p:spPr>
          <a:xfrm>
            <a:off x="714066" y="176012"/>
            <a:ext cx="3113787" cy="274901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8145" rIns="0" bIns="0" rtlCol="0" anchor="t">
            <a:spAutoFit/>
          </a:bodyPr>
          <a:lstStyle/>
          <a:p>
            <a:pPr marL="7620">
              <a:spcBef>
                <a:spcPts val="64"/>
              </a:spcBef>
            </a:pPr>
            <a:r>
              <a:rPr lang="en-US" sz="1733">
                <a:solidFill>
                  <a:schemeClr val="bg1"/>
                </a:solidFill>
              </a:rPr>
              <a:t>Observed Pattern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807B16-2009-CE79-4746-D7B679CC071C}"/>
              </a:ext>
            </a:extLst>
          </p:cNvPr>
          <p:cNvSpPr txBox="1"/>
          <p:nvPr/>
        </p:nvSpPr>
        <p:spPr>
          <a:xfrm>
            <a:off x="7980426" y="1332295"/>
            <a:ext cx="3611433" cy="2996333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/>
          <a:p>
            <a:r>
              <a:rPr lang="en-GB" sz="1867"/>
              <a:t>The observed patterns on the other hand showed peaks every Monday…</a:t>
            </a:r>
          </a:p>
          <a:p>
            <a:endParaRPr lang="en-GB" sz="1867"/>
          </a:p>
          <a:p>
            <a:endParaRPr lang="en-GB" sz="1867"/>
          </a:p>
          <a:p>
            <a:r>
              <a:rPr lang="en-GB" sz="1867"/>
              <a:t>That part came from the Residual part of the time series</a:t>
            </a:r>
          </a:p>
          <a:p>
            <a:endParaRPr lang="en-GB" sz="1867"/>
          </a:p>
          <a:p>
            <a:r>
              <a:rPr lang="en-GB" sz="1867"/>
              <a:t>Our model had to carefully account for both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F0F51EE-0E84-9133-81E9-274BC62F0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37" y="1157396"/>
            <a:ext cx="6832043" cy="4827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73E4B31-A9E8-481A-E490-B3CDE541D45F}"/>
              </a:ext>
            </a:extLst>
          </p:cNvPr>
          <p:cNvSpPr/>
          <p:nvPr/>
        </p:nvSpPr>
        <p:spPr>
          <a:xfrm>
            <a:off x="2054538" y="2022524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C129FB-7AA4-548B-6254-7FD25EA4032D}"/>
              </a:ext>
            </a:extLst>
          </p:cNvPr>
          <p:cNvSpPr/>
          <p:nvPr/>
        </p:nvSpPr>
        <p:spPr>
          <a:xfrm>
            <a:off x="2054538" y="2745277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6A5A6E-D25A-93CD-CCE7-BDFC8A261751}"/>
              </a:ext>
            </a:extLst>
          </p:cNvPr>
          <p:cNvSpPr/>
          <p:nvPr/>
        </p:nvSpPr>
        <p:spPr>
          <a:xfrm>
            <a:off x="2044957" y="3468030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DB6B546-E0E1-8F14-F55E-AD943F67A7FF}"/>
              </a:ext>
            </a:extLst>
          </p:cNvPr>
          <p:cNvSpPr/>
          <p:nvPr/>
        </p:nvSpPr>
        <p:spPr>
          <a:xfrm>
            <a:off x="2044956" y="4161929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511639-4C15-1BDD-4A2B-F9D0DCD9E07B}"/>
              </a:ext>
            </a:extLst>
          </p:cNvPr>
          <p:cNvSpPr/>
          <p:nvPr/>
        </p:nvSpPr>
        <p:spPr>
          <a:xfrm>
            <a:off x="2044955" y="4901284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13" name="Graphic 12" descr="Mountains outline">
            <a:extLst>
              <a:ext uri="{FF2B5EF4-FFF2-40B4-BE49-F238E27FC236}">
                <a16:creationId xmlns:a16="http://schemas.microsoft.com/office/drawing/2014/main" id="{7C6319BE-394D-8B79-0536-BFA596664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70958" y="1914318"/>
            <a:ext cx="676332" cy="676332"/>
          </a:xfrm>
          <a:prstGeom prst="rect">
            <a:avLst/>
          </a:prstGeom>
        </p:spPr>
      </p:pic>
      <p:pic>
        <p:nvPicPr>
          <p:cNvPr id="14" name="Graphic 13" descr="Mountains outline">
            <a:extLst>
              <a:ext uri="{FF2B5EF4-FFF2-40B4-BE49-F238E27FC236}">
                <a16:creationId xmlns:a16="http://schemas.microsoft.com/office/drawing/2014/main" id="{1EF923D8-8632-1346-FD7F-425EAABB5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29604" y="2658623"/>
            <a:ext cx="546575" cy="546575"/>
          </a:xfrm>
          <a:prstGeom prst="rect">
            <a:avLst/>
          </a:prstGeom>
        </p:spPr>
      </p:pic>
      <p:pic>
        <p:nvPicPr>
          <p:cNvPr id="15" name="Graphic 14" descr="Mountains outline">
            <a:extLst>
              <a:ext uri="{FF2B5EF4-FFF2-40B4-BE49-F238E27FC236}">
                <a16:creationId xmlns:a16="http://schemas.microsoft.com/office/drawing/2014/main" id="{76C5ECC4-D47B-D7B4-1A54-EE55ECB04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4580" y="4670902"/>
            <a:ext cx="632709" cy="632709"/>
          </a:xfrm>
          <a:prstGeom prst="rect">
            <a:avLst/>
          </a:prstGeom>
        </p:spPr>
      </p:pic>
      <p:pic>
        <p:nvPicPr>
          <p:cNvPr id="16" name="Graphic 15" descr="Mountains outline">
            <a:extLst>
              <a:ext uri="{FF2B5EF4-FFF2-40B4-BE49-F238E27FC236}">
                <a16:creationId xmlns:a16="http://schemas.microsoft.com/office/drawing/2014/main" id="{25D92798-EBEA-10C8-F47F-21B1D58C3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4580" y="3895615"/>
            <a:ext cx="632709" cy="632709"/>
          </a:xfrm>
          <a:prstGeom prst="rect">
            <a:avLst/>
          </a:prstGeom>
        </p:spPr>
      </p:pic>
      <p:pic>
        <p:nvPicPr>
          <p:cNvPr id="17" name="Graphic 16" descr="Mountains outline">
            <a:extLst>
              <a:ext uri="{FF2B5EF4-FFF2-40B4-BE49-F238E27FC236}">
                <a16:creationId xmlns:a16="http://schemas.microsoft.com/office/drawing/2014/main" id="{E13240A7-B847-C442-F064-2281A1903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4581" y="3234052"/>
            <a:ext cx="632709" cy="632709"/>
          </a:xfrm>
          <a:prstGeom prst="rect">
            <a:avLst/>
          </a:prstGeom>
        </p:spPr>
      </p:pic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74332236-D640-4FB5-8B57-0CF0C770978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413" y="68787"/>
            <a:ext cx="672175" cy="483268"/>
          </a:xfrm>
          <a:prstGeom prst="rect">
            <a:avLst/>
          </a:prstGeom>
        </p:spPr>
      </p:pic>
      <p:pic>
        <p:nvPicPr>
          <p:cNvPr id="6" name="Picture 5" descr="A logo for a company&#10;&#10;Description automatically generated">
            <a:extLst>
              <a:ext uri="{FF2B5EF4-FFF2-40B4-BE49-F238E27FC236}">
                <a16:creationId xmlns:a16="http://schemas.microsoft.com/office/drawing/2014/main" id="{01300861-CE50-5FD9-D2F1-1E4D8764BD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911" y="68787"/>
            <a:ext cx="974516" cy="548165"/>
          </a:xfrm>
          <a:prstGeom prst="rect">
            <a:avLst/>
          </a:prstGeom>
          <a:solidFill>
            <a:srgbClr val="74BDE0"/>
          </a:solidFill>
        </p:spPr>
      </p:pic>
    </p:spTree>
    <p:extLst>
      <p:ext uri="{BB962C8B-B14F-4D97-AF65-F5344CB8AC3E}">
        <p14:creationId xmlns:p14="http://schemas.microsoft.com/office/powerpoint/2010/main" val="413949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82CD6-EA52-C38D-1A7A-87850B55C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660BAC-69A5-9365-10AE-908D78F2EFE6}"/>
              </a:ext>
            </a:extLst>
          </p:cNvPr>
          <p:cNvGrpSpPr/>
          <p:nvPr/>
        </p:nvGrpSpPr>
        <p:grpSpPr>
          <a:xfrm>
            <a:off x="59" y="252490"/>
            <a:ext cx="4583531" cy="60623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F51AF53B-531A-D1BB-E4CF-7474C4CC8482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B4CD2C1D-541C-7918-CE18-EE79E6F70458}"/>
                </a:ext>
              </a:extLst>
            </p:cNvPr>
            <p:cNvSpPr txBox="1"/>
            <p:nvPr/>
          </p:nvSpPr>
          <p:spPr>
            <a:xfrm>
              <a:off x="1690604" y="5493539"/>
              <a:ext cx="6448629" cy="420280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1796">
                  <a:solidFill>
                    <a:schemeClr val="bg1"/>
                  </a:solidFill>
                  <a:cs typeface="Source Sans Pro Light"/>
                </a:rPr>
                <a:t>RECURSIVE FORECAST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B462B158-7B81-F453-C5D0-B10661BBA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8ADDF10C-6DE6-36F9-1D5C-E41EB1CB6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51" y="6143016"/>
            <a:ext cx="974516" cy="548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00E670F-825A-239F-EDE2-0062D4629C24}"/>
              </a:ext>
            </a:extLst>
          </p:cNvPr>
          <p:cNvCxnSpPr/>
          <p:nvPr/>
        </p:nvCxnSpPr>
        <p:spPr>
          <a:xfrm>
            <a:off x="1138518" y="2967317"/>
            <a:ext cx="101262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5EE4EF0-AD4D-FDF4-3F03-25D9949235C2}"/>
              </a:ext>
            </a:extLst>
          </p:cNvPr>
          <p:cNvSpPr txBox="1"/>
          <p:nvPr/>
        </p:nvSpPr>
        <p:spPr>
          <a:xfrm>
            <a:off x="4583589" y="3165434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19-08</a:t>
            </a:r>
            <a:endParaRPr lang="LID4096" sz="12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5A6EED-8B4F-63EA-2208-7B794C5EA043}"/>
              </a:ext>
            </a:extLst>
          </p:cNvPr>
          <p:cNvCxnSpPr>
            <a:cxnSpLocks/>
          </p:cNvCxnSpPr>
          <p:nvPr/>
        </p:nvCxnSpPr>
        <p:spPr>
          <a:xfrm>
            <a:off x="4856447" y="2823882"/>
            <a:ext cx="0" cy="2868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17FB9EA-BAFF-0507-F73B-31CC258529BE}"/>
              </a:ext>
            </a:extLst>
          </p:cNvPr>
          <p:cNvSpPr txBox="1"/>
          <p:nvPr/>
        </p:nvSpPr>
        <p:spPr>
          <a:xfrm>
            <a:off x="6905975" y="3133575"/>
            <a:ext cx="1215941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67"/>
              <a:t>05-09</a:t>
            </a:r>
            <a:endParaRPr lang="LID4096" sz="1467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51174E3-44E6-11CE-C788-154350A14B28}"/>
              </a:ext>
            </a:extLst>
          </p:cNvPr>
          <p:cNvCxnSpPr/>
          <p:nvPr/>
        </p:nvCxnSpPr>
        <p:spPr>
          <a:xfrm>
            <a:off x="7258428" y="2823881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357295-BFC1-06B9-1355-3AB64778C5B7}"/>
              </a:ext>
            </a:extLst>
          </p:cNvPr>
          <p:cNvCxnSpPr/>
          <p:nvPr/>
        </p:nvCxnSpPr>
        <p:spPr>
          <a:xfrm>
            <a:off x="9025236" y="279698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ight Brace 19">
            <a:extLst>
              <a:ext uri="{FF2B5EF4-FFF2-40B4-BE49-F238E27FC236}">
                <a16:creationId xmlns:a16="http://schemas.microsoft.com/office/drawing/2014/main" id="{7D35B202-B8C5-D83E-EC60-EBEBC0267E9B}"/>
              </a:ext>
            </a:extLst>
          </p:cNvPr>
          <p:cNvSpPr/>
          <p:nvPr/>
        </p:nvSpPr>
        <p:spPr>
          <a:xfrm rot="16200000">
            <a:off x="8023981" y="1618895"/>
            <a:ext cx="235705" cy="1766811"/>
          </a:xfrm>
          <a:prstGeom prst="rightBrace">
            <a:avLst>
              <a:gd name="adj1" fmla="val 0"/>
              <a:gd name="adj2" fmla="val 50000"/>
            </a:avLst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EC32E9-82D8-3BBA-2DC9-E48C8C05A386}"/>
              </a:ext>
            </a:extLst>
          </p:cNvPr>
          <p:cNvSpPr txBox="1"/>
          <p:nvPr/>
        </p:nvSpPr>
        <p:spPr>
          <a:xfrm>
            <a:off x="8744610" y="3171047"/>
            <a:ext cx="1215941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67"/>
              <a:t>11-09</a:t>
            </a:r>
            <a:endParaRPr lang="LID4096" sz="1467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0AF3E4FF-8EA9-9733-B4F4-767FF6A679C3}"/>
              </a:ext>
            </a:extLst>
          </p:cNvPr>
          <p:cNvSpPr/>
          <p:nvPr/>
        </p:nvSpPr>
        <p:spPr>
          <a:xfrm rot="16200000">
            <a:off x="2445760" y="718782"/>
            <a:ext cx="606237" cy="2964924"/>
          </a:xfrm>
          <a:prstGeom prst="rightBrac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131FECD-0AE2-BCEE-8239-A0CF05AE2A80}"/>
              </a:ext>
            </a:extLst>
          </p:cNvPr>
          <p:cNvCxnSpPr/>
          <p:nvPr/>
        </p:nvCxnSpPr>
        <p:spPr>
          <a:xfrm>
            <a:off x="1266416" y="283284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A8DD0BF-5847-5B1F-680E-CD6E2A68E28E}"/>
              </a:ext>
            </a:extLst>
          </p:cNvPr>
          <p:cNvSpPr txBox="1"/>
          <p:nvPr/>
        </p:nvSpPr>
        <p:spPr>
          <a:xfrm>
            <a:off x="819584" y="3230458"/>
            <a:ext cx="1215941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33"/>
              <a:t>02-01-2023</a:t>
            </a:r>
            <a:endParaRPr lang="LID4096" sz="1333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F8F2DEF-AFBC-DD74-4E5A-142B15A99640}"/>
              </a:ext>
            </a:extLst>
          </p:cNvPr>
          <p:cNvCxnSpPr/>
          <p:nvPr/>
        </p:nvCxnSpPr>
        <p:spPr>
          <a:xfrm>
            <a:off x="4272221" y="2814917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E83B12-D070-1ADF-F7A0-8EFDF03D32D6}"/>
              </a:ext>
            </a:extLst>
          </p:cNvPr>
          <p:cNvSpPr txBox="1"/>
          <p:nvPr/>
        </p:nvSpPr>
        <p:spPr>
          <a:xfrm>
            <a:off x="3745962" y="3242013"/>
            <a:ext cx="121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17-08-2024</a:t>
            </a:r>
            <a:endParaRPr lang="LID4096" sz="120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A0697E6-9B07-2FC6-BD77-0C1B02978238}"/>
              </a:ext>
            </a:extLst>
          </p:cNvPr>
          <p:cNvCxnSpPr/>
          <p:nvPr/>
        </p:nvCxnSpPr>
        <p:spPr>
          <a:xfrm>
            <a:off x="4583588" y="2814917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30FEDD2A-6BA4-D5AB-F644-CB46FDF73C18}"/>
              </a:ext>
            </a:extLst>
          </p:cNvPr>
          <p:cNvCxnSpPr/>
          <p:nvPr/>
        </p:nvCxnSpPr>
        <p:spPr>
          <a:xfrm rot="5400000" flipH="1" flipV="1">
            <a:off x="4286366" y="1893807"/>
            <a:ext cx="1078071" cy="513141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851351F-5419-3211-57E8-6D478A00F76A}"/>
              </a:ext>
            </a:extLst>
          </p:cNvPr>
          <p:cNvSpPr txBox="1"/>
          <p:nvPr/>
        </p:nvSpPr>
        <p:spPr>
          <a:xfrm>
            <a:off x="4825401" y="1316561"/>
            <a:ext cx="1269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18-08 - Sunday</a:t>
            </a:r>
            <a:endParaRPr lang="LID4096" sz="14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1261EB-128A-B2E9-5752-20DA066CF0FA}"/>
              </a:ext>
            </a:extLst>
          </p:cNvPr>
          <p:cNvSpPr txBox="1"/>
          <p:nvPr/>
        </p:nvSpPr>
        <p:spPr>
          <a:xfrm>
            <a:off x="7589942" y="1875773"/>
            <a:ext cx="1435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 week forecast </a:t>
            </a:r>
          </a:p>
          <a:p>
            <a:r>
              <a:rPr lang="en-GB" sz="1200"/>
              <a:t>(week of interest)</a:t>
            </a:r>
            <a:endParaRPr lang="LID4096" sz="12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7AC0093-58F6-1C1E-724C-C347FAF754E7}"/>
              </a:ext>
            </a:extLst>
          </p:cNvPr>
          <p:cNvSpPr txBox="1"/>
          <p:nvPr/>
        </p:nvSpPr>
        <p:spPr>
          <a:xfrm>
            <a:off x="2004571" y="1412781"/>
            <a:ext cx="1228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Available Data</a:t>
            </a:r>
            <a:endParaRPr lang="LID4096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3FE111-883D-BF5C-C94A-CC3E213D775F}"/>
              </a:ext>
            </a:extLst>
          </p:cNvPr>
          <p:cNvSpPr txBox="1"/>
          <p:nvPr/>
        </p:nvSpPr>
        <p:spPr>
          <a:xfrm>
            <a:off x="1321741" y="4783622"/>
            <a:ext cx="8959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Our case: </a:t>
            </a:r>
            <a:r>
              <a:rPr lang="en-GB" sz="2400" b="1"/>
              <a:t>Forecast horizon</a:t>
            </a:r>
            <a:r>
              <a:rPr lang="en-GB" sz="2400"/>
              <a:t> of </a:t>
            </a:r>
            <a:r>
              <a:rPr lang="en-GB" sz="2400" u="sng"/>
              <a:t>1 week </a:t>
            </a:r>
            <a:r>
              <a:rPr lang="en-GB" sz="2400"/>
              <a:t>with a </a:t>
            </a:r>
            <a:r>
              <a:rPr lang="en-GB" sz="2400" b="1"/>
              <a:t>lead time </a:t>
            </a:r>
            <a:r>
              <a:rPr lang="en-GB" sz="2400"/>
              <a:t>of </a:t>
            </a:r>
            <a:r>
              <a:rPr lang="en-GB" sz="2400" u="sng"/>
              <a:t>2 weeks</a:t>
            </a:r>
            <a:endParaRPr lang="LID4096" sz="2400" u="sng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F975C0-30B0-50F5-83D6-8F3A85939941}"/>
              </a:ext>
            </a:extLst>
          </p:cNvPr>
          <p:cNvCxnSpPr/>
          <p:nvPr/>
        </p:nvCxnSpPr>
        <p:spPr>
          <a:xfrm>
            <a:off x="5957455" y="2823881"/>
            <a:ext cx="0" cy="341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134549A4-DB8E-EF73-6C46-EB1E1BB552A2}"/>
              </a:ext>
            </a:extLst>
          </p:cNvPr>
          <p:cNvSpPr/>
          <p:nvPr/>
        </p:nvSpPr>
        <p:spPr>
          <a:xfrm rot="5400000">
            <a:off x="5229988" y="3037689"/>
            <a:ext cx="324973" cy="113415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AC4043EF-9F9D-50D6-0825-334D477A11D8}"/>
              </a:ext>
            </a:extLst>
          </p:cNvPr>
          <p:cNvSpPr/>
          <p:nvPr/>
        </p:nvSpPr>
        <p:spPr>
          <a:xfrm rot="5400000">
            <a:off x="6524544" y="2967362"/>
            <a:ext cx="317609" cy="12821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5DC1C59-E822-D33A-7EE6-7C044F3BDE56}"/>
              </a:ext>
            </a:extLst>
          </p:cNvPr>
          <p:cNvSpPr/>
          <p:nvPr/>
        </p:nvSpPr>
        <p:spPr>
          <a:xfrm>
            <a:off x="5903980" y="3985530"/>
            <a:ext cx="378691" cy="6095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62112B3-F30A-317A-4451-936E3F39E3F0}"/>
              </a:ext>
            </a:extLst>
          </p:cNvPr>
          <p:cNvSpPr/>
          <p:nvPr/>
        </p:nvSpPr>
        <p:spPr>
          <a:xfrm>
            <a:off x="7569040" y="3981595"/>
            <a:ext cx="393507" cy="836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2DB26D-B24B-C129-5CD1-A8F6A0314E1C}"/>
              </a:ext>
            </a:extLst>
          </p:cNvPr>
          <p:cNvSpPr txBox="1"/>
          <p:nvPr/>
        </p:nvSpPr>
        <p:spPr>
          <a:xfrm>
            <a:off x="2586030" y="3816566"/>
            <a:ext cx="15440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/>
              <a:t>Actual values</a:t>
            </a:r>
            <a:endParaRPr lang="LID4096" sz="160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8E5C2E3E-3571-1E7C-B428-BD12470E770C}"/>
              </a:ext>
            </a:extLst>
          </p:cNvPr>
          <p:cNvSpPr/>
          <p:nvPr/>
        </p:nvSpPr>
        <p:spPr>
          <a:xfrm>
            <a:off x="4098117" y="4004327"/>
            <a:ext cx="378691" cy="6095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8C2038-6B8E-AF0C-FE4E-568FEBF6B227}"/>
              </a:ext>
            </a:extLst>
          </p:cNvPr>
          <p:cNvSpPr txBox="1"/>
          <p:nvPr/>
        </p:nvSpPr>
        <p:spPr>
          <a:xfrm>
            <a:off x="4630081" y="3860253"/>
            <a:ext cx="132008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1-week forecasts</a:t>
            </a:r>
            <a:endParaRPr lang="LID4096" sz="1067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6C36F8-19B1-A8E8-1156-8BC65799BEFD}"/>
              </a:ext>
            </a:extLst>
          </p:cNvPr>
          <p:cNvSpPr txBox="1"/>
          <p:nvPr/>
        </p:nvSpPr>
        <p:spPr>
          <a:xfrm>
            <a:off x="6295142" y="3871387"/>
            <a:ext cx="1261428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1-week forecasts</a:t>
            </a:r>
            <a:endParaRPr lang="LID4096" sz="1067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9156A3B-A143-3417-B007-61A8341B0BBF}"/>
              </a:ext>
            </a:extLst>
          </p:cNvPr>
          <p:cNvSpPr txBox="1"/>
          <p:nvPr/>
        </p:nvSpPr>
        <p:spPr>
          <a:xfrm>
            <a:off x="5593933" y="4112008"/>
            <a:ext cx="1004135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New Actuals</a:t>
            </a:r>
            <a:endParaRPr lang="LID4096" sz="1067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D57FFF-EC4F-7EE9-7418-8CAC033D4C16}"/>
              </a:ext>
            </a:extLst>
          </p:cNvPr>
          <p:cNvSpPr txBox="1"/>
          <p:nvPr/>
        </p:nvSpPr>
        <p:spPr>
          <a:xfrm>
            <a:off x="7263726" y="4114913"/>
            <a:ext cx="1004135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New Actuals</a:t>
            </a:r>
            <a:endParaRPr lang="LID4096" sz="1067"/>
          </a:p>
        </p:txBody>
      </p:sp>
      <p:cxnSp>
        <p:nvCxnSpPr>
          <p:cNvPr id="41" name="Connector: Curved 40">
            <a:extLst>
              <a:ext uri="{FF2B5EF4-FFF2-40B4-BE49-F238E27FC236}">
                <a16:creationId xmlns:a16="http://schemas.microsoft.com/office/drawing/2014/main" id="{20999D8D-64F5-4F34-6643-7F7C6DCCF4E3}"/>
              </a:ext>
            </a:extLst>
          </p:cNvPr>
          <p:cNvCxnSpPr>
            <a:cxnSpLocks/>
            <a:endCxn id="21" idx="3"/>
          </p:cNvCxnSpPr>
          <p:nvPr/>
        </p:nvCxnSpPr>
        <p:spPr>
          <a:xfrm flipV="1">
            <a:off x="8307588" y="3330097"/>
            <a:ext cx="1652963" cy="855800"/>
          </a:xfrm>
          <a:prstGeom prst="curvedConnector3">
            <a:avLst>
              <a:gd name="adj1" fmla="val 113830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CE5531D-290D-8A1D-ECEB-7174AAD8A68F}"/>
              </a:ext>
            </a:extLst>
          </p:cNvPr>
          <p:cNvSpPr/>
          <p:nvPr/>
        </p:nvSpPr>
        <p:spPr>
          <a:xfrm>
            <a:off x="8065477" y="107566"/>
            <a:ext cx="3199247" cy="912487"/>
          </a:xfrm>
          <a:prstGeom prst="rect">
            <a:avLst/>
          </a:prstGeom>
          <a:solidFill>
            <a:srgbClr val="A7CE7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67"/>
              <a:t>RECURSIVE FORECASTING EVERY WEEK FOR 3 WEEKS</a:t>
            </a:r>
            <a:endParaRPr lang="LID4096" sz="1867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73C0089-F261-10AB-174A-F45AACFE75F9}"/>
              </a:ext>
            </a:extLst>
          </p:cNvPr>
          <p:cNvSpPr txBox="1"/>
          <p:nvPr/>
        </p:nvSpPr>
        <p:spPr>
          <a:xfrm>
            <a:off x="3454400" y="5944236"/>
            <a:ext cx="4853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/>
              <a:t>Daily Forecasts for a period of 1 week</a:t>
            </a:r>
          </a:p>
        </p:txBody>
      </p:sp>
    </p:spTree>
    <p:extLst>
      <p:ext uri="{BB962C8B-B14F-4D97-AF65-F5344CB8AC3E}">
        <p14:creationId xmlns:p14="http://schemas.microsoft.com/office/powerpoint/2010/main" val="1124686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23035-E98E-0B8F-7728-7A7D05855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209076B-6329-0E13-FA8F-51ADD1E06C8F}"/>
              </a:ext>
            </a:extLst>
          </p:cNvPr>
          <p:cNvGrpSpPr/>
          <p:nvPr/>
        </p:nvGrpSpPr>
        <p:grpSpPr>
          <a:xfrm>
            <a:off x="59" y="252490"/>
            <a:ext cx="4583531" cy="60623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BC6F21A1-4346-B49B-4F14-6C6C9A08F535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F4CE0B64-A054-4C1F-5ACB-8F6525C72078}"/>
                </a:ext>
              </a:extLst>
            </p:cNvPr>
            <p:cNvSpPr txBox="1"/>
            <p:nvPr/>
          </p:nvSpPr>
          <p:spPr>
            <a:xfrm>
              <a:off x="1690604" y="5493539"/>
              <a:ext cx="6448629" cy="420280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1796">
                  <a:solidFill>
                    <a:schemeClr val="bg1"/>
                  </a:solidFill>
                  <a:cs typeface="Source Sans Pro Light"/>
                </a:rPr>
                <a:t>RECURSIVE FORECAST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24F9B4CC-8E8A-B4F4-1D50-5C54823C7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D76E0F09-27B3-1F1E-1F85-F08F5DD31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51" y="6143016"/>
            <a:ext cx="974516" cy="548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CBC191-90C3-8D38-DEC4-5D8DF94A4B53}"/>
              </a:ext>
            </a:extLst>
          </p:cNvPr>
          <p:cNvCxnSpPr>
            <a:cxnSpLocks/>
          </p:cNvCxnSpPr>
          <p:nvPr/>
        </p:nvCxnSpPr>
        <p:spPr>
          <a:xfrm>
            <a:off x="4860255" y="1391963"/>
            <a:ext cx="236401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26D67D8-73C5-354A-D04C-D4BCD577583F}"/>
              </a:ext>
            </a:extLst>
          </p:cNvPr>
          <p:cNvSpPr txBox="1"/>
          <p:nvPr/>
        </p:nvSpPr>
        <p:spPr>
          <a:xfrm>
            <a:off x="4583589" y="996235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22-08</a:t>
            </a:r>
            <a:endParaRPr lang="LID4096" sz="12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52FFB-2563-355C-4CCC-454D42FA227E}"/>
              </a:ext>
            </a:extLst>
          </p:cNvPr>
          <p:cNvSpPr txBox="1"/>
          <p:nvPr/>
        </p:nvSpPr>
        <p:spPr>
          <a:xfrm>
            <a:off x="5533661" y="1018299"/>
            <a:ext cx="6265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28-08</a:t>
            </a:r>
            <a:endParaRPr lang="LID4096" sz="12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283C657-44B3-4B9C-BC0B-53EC66FDE287}"/>
              </a:ext>
            </a:extLst>
          </p:cNvPr>
          <p:cNvCxnSpPr/>
          <p:nvPr/>
        </p:nvCxnSpPr>
        <p:spPr>
          <a:xfrm>
            <a:off x="7258427" y="1239563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E0C8E0E-DAC5-F2A7-67B1-53846C24049F}"/>
              </a:ext>
            </a:extLst>
          </p:cNvPr>
          <p:cNvCxnSpPr/>
          <p:nvPr/>
        </p:nvCxnSpPr>
        <p:spPr>
          <a:xfrm>
            <a:off x="4860255" y="1257939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416F63F-350D-68FF-5B7E-5838DECFA7D1}"/>
              </a:ext>
            </a:extLst>
          </p:cNvPr>
          <p:cNvSpPr txBox="1"/>
          <p:nvPr/>
        </p:nvSpPr>
        <p:spPr>
          <a:xfrm>
            <a:off x="1370076" y="5981693"/>
            <a:ext cx="8959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Our case: </a:t>
            </a:r>
            <a:r>
              <a:rPr lang="en-GB" sz="2400" b="1"/>
              <a:t>Forecast horizon</a:t>
            </a:r>
            <a:r>
              <a:rPr lang="en-GB" sz="2400"/>
              <a:t> of </a:t>
            </a:r>
            <a:r>
              <a:rPr lang="en-GB" sz="2400" u="sng"/>
              <a:t>1 week </a:t>
            </a:r>
            <a:r>
              <a:rPr lang="en-GB" sz="2400"/>
              <a:t>with a </a:t>
            </a:r>
            <a:r>
              <a:rPr lang="en-GB" sz="2400" b="1"/>
              <a:t>lead time </a:t>
            </a:r>
            <a:r>
              <a:rPr lang="en-GB" sz="2400"/>
              <a:t>of </a:t>
            </a:r>
            <a:r>
              <a:rPr lang="en-GB" sz="2400" u="sng"/>
              <a:t>2 weeks</a:t>
            </a:r>
            <a:endParaRPr lang="LID4096" sz="2400" u="sng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0775DC-75CA-E41F-CCAC-ACB722F98C70}"/>
              </a:ext>
            </a:extLst>
          </p:cNvPr>
          <p:cNvCxnSpPr/>
          <p:nvPr/>
        </p:nvCxnSpPr>
        <p:spPr>
          <a:xfrm>
            <a:off x="6093325" y="1221187"/>
            <a:ext cx="0" cy="341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C393A222-4E26-B85C-DC73-5627B600FD50}"/>
              </a:ext>
            </a:extLst>
          </p:cNvPr>
          <p:cNvSpPr/>
          <p:nvPr/>
        </p:nvSpPr>
        <p:spPr>
          <a:xfrm rot="5400000">
            <a:off x="5312698" y="1201729"/>
            <a:ext cx="324973" cy="113415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A6D7CD8E-B6FE-0D54-BD36-2D31CF8EC737}"/>
              </a:ext>
            </a:extLst>
          </p:cNvPr>
          <p:cNvSpPr/>
          <p:nvPr/>
        </p:nvSpPr>
        <p:spPr>
          <a:xfrm rot="5400000">
            <a:off x="6517073" y="1203653"/>
            <a:ext cx="317609" cy="1165099"/>
          </a:xfrm>
          <a:prstGeom prst="rightBrac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DBC69C-5131-4746-85A1-D812E226BEFB}"/>
              </a:ext>
            </a:extLst>
          </p:cNvPr>
          <p:cNvSpPr txBox="1"/>
          <p:nvPr/>
        </p:nvSpPr>
        <p:spPr>
          <a:xfrm>
            <a:off x="4773245" y="1973113"/>
            <a:ext cx="132008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1st-week forecasts</a:t>
            </a:r>
            <a:endParaRPr lang="LID4096" sz="1067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D03168-8433-88F9-C10C-038214012814}"/>
              </a:ext>
            </a:extLst>
          </p:cNvPr>
          <p:cNvSpPr txBox="1"/>
          <p:nvPr/>
        </p:nvSpPr>
        <p:spPr>
          <a:xfrm>
            <a:off x="6229995" y="2004461"/>
            <a:ext cx="1261428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2nd-week forecasts</a:t>
            </a:r>
            <a:endParaRPr lang="LID4096" sz="1067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2B4ED0B-A382-5431-968F-CCF3EF441288}"/>
              </a:ext>
            </a:extLst>
          </p:cNvPr>
          <p:cNvSpPr txBox="1"/>
          <p:nvPr/>
        </p:nvSpPr>
        <p:spPr>
          <a:xfrm>
            <a:off x="5658122" y="2207544"/>
            <a:ext cx="1004135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New Actuals</a:t>
            </a:r>
            <a:endParaRPr lang="LID4096" sz="1067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7042CDF-D271-8409-8B5B-99A412262B39}"/>
              </a:ext>
            </a:extLst>
          </p:cNvPr>
          <p:cNvSpPr/>
          <p:nvPr/>
        </p:nvSpPr>
        <p:spPr>
          <a:xfrm>
            <a:off x="8065477" y="107566"/>
            <a:ext cx="3199247" cy="912487"/>
          </a:xfrm>
          <a:prstGeom prst="rect">
            <a:avLst/>
          </a:prstGeom>
          <a:solidFill>
            <a:srgbClr val="A7CE7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67"/>
              <a:t>RECURSIVE FORECASTING EVERY WEEK FOR 3 WEEKS</a:t>
            </a:r>
            <a:endParaRPr lang="LID4096" sz="1867"/>
          </a:p>
        </p:txBody>
      </p: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B669A58B-1E0C-CC9F-BA99-737BCA014309}"/>
              </a:ext>
            </a:extLst>
          </p:cNvPr>
          <p:cNvCxnSpPr>
            <a:cxnSpLocks/>
          </p:cNvCxnSpPr>
          <p:nvPr/>
        </p:nvCxnSpPr>
        <p:spPr>
          <a:xfrm rot="5400000">
            <a:off x="4020014" y="1827735"/>
            <a:ext cx="622508" cy="50464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BD669653-F6B6-220C-E300-27BDD39E90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" y="2755336"/>
            <a:ext cx="6032156" cy="3016078"/>
          </a:xfrm>
          <a:prstGeom prst="rect">
            <a:avLst/>
          </a:prstGeom>
        </p:spPr>
      </p:pic>
      <p:pic>
        <p:nvPicPr>
          <p:cNvPr id="17" name="Picture 16" descr="A graph with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C7C1B566-AD17-8C40-2860-1D97951FD4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325" y="2755336"/>
            <a:ext cx="6025532" cy="3012766"/>
          </a:xfrm>
          <a:prstGeom prst="rect">
            <a:avLst/>
          </a:prstGeom>
        </p:spPr>
      </p:pic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0033184-6EA9-431A-FFCE-2B9D7D4847BD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90157" y="1794724"/>
            <a:ext cx="680387" cy="419473"/>
          </a:xfrm>
          <a:prstGeom prst="bentConnector3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B1B4D49-E6D3-79B0-C655-A680249AD2FF}"/>
              </a:ext>
            </a:extLst>
          </p:cNvPr>
          <p:cNvSpPr txBox="1"/>
          <p:nvPr/>
        </p:nvSpPr>
        <p:spPr>
          <a:xfrm>
            <a:off x="6073027" y="1009966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29-08</a:t>
            </a:r>
            <a:endParaRPr lang="LID4096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E34883-2409-5FA5-2CFD-9880ED835973}"/>
              </a:ext>
            </a:extLst>
          </p:cNvPr>
          <p:cNvSpPr txBox="1"/>
          <p:nvPr/>
        </p:nvSpPr>
        <p:spPr>
          <a:xfrm>
            <a:off x="6963419" y="983617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04-09</a:t>
            </a:r>
            <a:endParaRPr lang="LID4096" sz="12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394745-DDC3-8AB9-DEB2-81D21A8370A2}"/>
              </a:ext>
            </a:extLst>
          </p:cNvPr>
          <p:cNvSpPr txBox="1"/>
          <p:nvPr/>
        </p:nvSpPr>
        <p:spPr>
          <a:xfrm>
            <a:off x="5118689" y="615069"/>
            <a:ext cx="2372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August 2024 – September 2024</a:t>
            </a:r>
            <a:endParaRPr lang="LID4096" sz="12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3137C6-0994-9E09-8AEC-F35A709BF93B}"/>
              </a:ext>
            </a:extLst>
          </p:cNvPr>
          <p:cNvSpPr txBox="1"/>
          <p:nvPr/>
        </p:nvSpPr>
        <p:spPr>
          <a:xfrm>
            <a:off x="439017" y="1359697"/>
            <a:ext cx="231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Example: Dry Category</a:t>
            </a:r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38496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C3A2D-AA7E-DD10-0FDE-07030ECE3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27AAA1-12AB-69C4-F445-A22F15451754}"/>
              </a:ext>
            </a:extLst>
          </p:cNvPr>
          <p:cNvGrpSpPr/>
          <p:nvPr/>
        </p:nvGrpSpPr>
        <p:grpSpPr>
          <a:xfrm>
            <a:off x="59" y="252490"/>
            <a:ext cx="4583531" cy="60623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70B043FA-C54E-143F-A60D-F95A3BD40517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D0D90CE6-A3D2-DF38-ADE5-4F5C8ABAE02D}"/>
                </a:ext>
              </a:extLst>
            </p:cNvPr>
            <p:cNvSpPr txBox="1"/>
            <p:nvPr/>
          </p:nvSpPr>
          <p:spPr>
            <a:xfrm>
              <a:off x="1690604" y="5493539"/>
              <a:ext cx="6448629" cy="420280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1796">
                  <a:solidFill>
                    <a:schemeClr val="bg1"/>
                  </a:solidFill>
                  <a:cs typeface="Source Sans Pro Light"/>
                </a:rPr>
                <a:t>RECURSIVE FORECAST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B65EC475-BE41-9ADF-545D-4593D91E11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0D561A46-6623-940E-B5E1-C2D213444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51" y="6143016"/>
            <a:ext cx="974516" cy="548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24F1B9-BE7A-A07B-0A33-DF407F027C20}"/>
              </a:ext>
            </a:extLst>
          </p:cNvPr>
          <p:cNvCxnSpPr>
            <a:cxnSpLocks/>
          </p:cNvCxnSpPr>
          <p:nvPr/>
        </p:nvCxnSpPr>
        <p:spPr>
          <a:xfrm>
            <a:off x="3560844" y="1455256"/>
            <a:ext cx="236401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0C500C9-D7E7-52AA-F3C9-8FC1BA5C1664}"/>
              </a:ext>
            </a:extLst>
          </p:cNvPr>
          <p:cNvSpPr txBox="1"/>
          <p:nvPr/>
        </p:nvSpPr>
        <p:spPr>
          <a:xfrm>
            <a:off x="3347475" y="1065804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22-08</a:t>
            </a:r>
            <a:endParaRPr lang="LID4096" sz="12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CE38CD-BCCA-7DBE-76BB-6BAC232E264F}"/>
              </a:ext>
            </a:extLst>
          </p:cNvPr>
          <p:cNvSpPr txBox="1"/>
          <p:nvPr/>
        </p:nvSpPr>
        <p:spPr>
          <a:xfrm>
            <a:off x="4225234" y="1082585"/>
            <a:ext cx="6265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28-08</a:t>
            </a:r>
            <a:endParaRPr lang="LID4096" sz="12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A2749-CDDB-53A4-B0D0-35632A1A88D8}"/>
              </a:ext>
            </a:extLst>
          </p:cNvPr>
          <p:cNvCxnSpPr/>
          <p:nvPr/>
        </p:nvCxnSpPr>
        <p:spPr>
          <a:xfrm>
            <a:off x="5932250" y="130151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E8C659A-536B-D587-43E7-13B300FFD705}"/>
              </a:ext>
            </a:extLst>
          </p:cNvPr>
          <p:cNvCxnSpPr/>
          <p:nvPr/>
        </p:nvCxnSpPr>
        <p:spPr>
          <a:xfrm>
            <a:off x="3560844" y="132259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6B9BE13-B3B9-6A35-50CA-606F0D18EF81}"/>
              </a:ext>
            </a:extLst>
          </p:cNvPr>
          <p:cNvCxnSpPr/>
          <p:nvPr/>
        </p:nvCxnSpPr>
        <p:spPr>
          <a:xfrm>
            <a:off x="4716111" y="1285846"/>
            <a:ext cx="0" cy="341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315569B5-527F-3CFF-CD7D-8BF2884FB1B7}"/>
              </a:ext>
            </a:extLst>
          </p:cNvPr>
          <p:cNvSpPr/>
          <p:nvPr/>
        </p:nvSpPr>
        <p:spPr>
          <a:xfrm rot="5400000">
            <a:off x="3965433" y="1274899"/>
            <a:ext cx="324973" cy="1134151"/>
          </a:xfrm>
          <a:prstGeom prst="rightBrace">
            <a:avLst/>
          </a:prstGeom>
          <a:ln>
            <a:solidFill>
              <a:srgbClr val="FF0000"/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7132A01F-6CB8-FFBF-88D6-542621A30AA3}"/>
              </a:ext>
            </a:extLst>
          </p:cNvPr>
          <p:cNvSpPr/>
          <p:nvPr/>
        </p:nvSpPr>
        <p:spPr>
          <a:xfrm rot="5400000">
            <a:off x="5211704" y="1240814"/>
            <a:ext cx="317609" cy="1165099"/>
          </a:xfrm>
          <a:prstGeom prst="rightBrac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3B36ECB-F179-2EFB-11AC-5E3E228EAB5E}"/>
              </a:ext>
            </a:extLst>
          </p:cNvPr>
          <p:cNvSpPr txBox="1"/>
          <p:nvPr/>
        </p:nvSpPr>
        <p:spPr>
          <a:xfrm>
            <a:off x="3467879" y="2020895"/>
            <a:ext cx="132008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1st-week forecasts</a:t>
            </a:r>
            <a:endParaRPr lang="LID4096" sz="1067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FABBFC-6309-540C-6755-038DFC7BE2DD}"/>
              </a:ext>
            </a:extLst>
          </p:cNvPr>
          <p:cNvSpPr txBox="1"/>
          <p:nvPr/>
        </p:nvSpPr>
        <p:spPr>
          <a:xfrm>
            <a:off x="4711194" y="2045203"/>
            <a:ext cx="127762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2nd-week forecasts</a:t>
            </a:r>
            <a:endParaRPr lang="LID4096" sz="1067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B923DEB-C6BE-4511-BA95-131CAA240FF1}"/>
              </a:ext>
            </a:extLst>
          </p:cNvPr>
          <p:cNvSpPr/>
          <p:nvPr/>
        </p:nvSpPr>
        <p:spPr>
          <a:xfrm>
            <a:off x="9629165" y="59065"/>
            <a:ext cx="2489692" cy="982332"/>
          </a:xfrm>
          <a:prstGeom prst="rect">
            <a:avLst/>
          </a:prstGeom>
          <a:solidFill>
            <a:srgbClr val="A7CE7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67"/>
              <a:t>RECURSIVE FORECASTING EVERY WEEK FOR 3 WEEKS</a:t>
            </a:r>
            <a:endParaRPr lang="LID4096" sz="1867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528626-E12C-5467-40F8-EDA68A86C6C1}"/>
              </a:ext>
            </a:extLst>
          </p:cNvPr>
          <p:cNvSpPr txBox="1"/>
          <p:nvPr/>
        </p:nvSpPr>
        <p:spPr>
          <a:xfrm>
            <a:off x="4679007" y="1082584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29-08</a:t>
            </a:r>
            <a:endParaRPr lang="LID4096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DA4A80-A732-5ABE-6008-B29856DFD7D0}"/>
              </a:ext>
            </a:extLst>
          </p:cNvPr>
          <p:cNvSpPr txBox="1"/>
          <p:nvPr/>
        </p:nvSpPr>
        <p:spPr>
          <a:xfrm>
            <a:off x="5687270" y="1037752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04-09</a:t>
            </a:r>
            <a:endParaRPr lang="LID4096" sz="12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89ED69-AD3E-4395-C207-3B7EA9ED9AF6}"/>
              </a:ext>
            </a:extLst>
          </p:cNvPr>
          <p:cNvSpPr txBox="1"/>
          <p:nvPr/>
        </p:nvSpPr>
        <p:spPr>
          <a:xfrm>
            <a:off x="4836229" y="453322"/>
            <a:ext cx="2639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August 2024 – September 2024</a:t>
            </a:r>
            <a:endParaRPr lang="LID4096" sz="12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77DCEF-2AD9-89B2-58AA-A8F10280AE8D}"/>
              </a:ext>
            </a:extLst>
          </p:cNvPr>
          <p:cNvCxnSpPr>
            <a:cxnSpLocks/>
          </p:cNvCxnSpPr>
          <p:nvPr/>
        </p:nvCxnSpPr>
        <p:spPr>
          <a:xfrm>
            <a:off x="4702615" y="1453918"/>
            <a:ext cx="236401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0701C2-6EE4-D04D-5CC8-7510B5D83E22}"/>
              </a:ext>
            </a:extLst>
          </p:cNvPr>
          <p:cNvCxnSpPr/>
          <p:nvPr/>
        </p:nvCxnSpPr>
        <p:spPr>
          <a:xfrm>
            <a:off x="7066626" y="1327689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Brace 18">
            <a:extLst>
              <a:ext uri="{FF2B5EF4-FFF2-40B4-BE49-F238E27FC236}">
                <a16:creationId xmlns:a16="http://schemas.microsoft.com/office/drawing/2014/main" id="{E905313B-8B5D-3E9A-3130-9370FF7548C1}"/>
              </a:ext>
            </a:extLst>
          </p:cNvPr>
          <p:cNvSpPr/>
          <p:nvPr/>
        </p:nvSpPr>
        <p:spPr>
          <a:xfrm rot="5400000">
            <a:off x="6373096" y="1311231"/>
            <a:ext cx="309247" cy="1077807"/>
          </a:xfrm>
          <a:prstGeom prst="rightBrac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 b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3E83B4-31F9-567A-BB93-EF73CE58B435}"/>
              </a:ext>
            </a:extLst>
          </p:cNvPr>
          <p:cNvSpPr txBox="1"/>
          <p:nvPr/>
        </p:nvSpPr>
        <p:spPr>
          <a:xfrm>
            <a:off x="5988817" y="2045203"/>
            <a:ext cx="127762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3rd-week forecasts</a:t>
            </a:r>
            <a:endParaRPr lang="LID4096" sz="1067"/>
          </a:p>
        </p:txBody>
      </p:sp>
      <p:pic>
        <p:nvPicPr>
          <p:cNvPr id="29" name="Picture 28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9A297294-82A4-1603-17EB-EE1F4AE07C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539" y="2547806"/>
            <a:ext cx="8037105" cy="4018553"/>
          </a:xfrm>
          <a:prstGeom prst="rect">
            <a:avLst/>
          </a:prstGeom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AC0F887-22ED-22DB-E387-4231626CE257}"/>
              </a:ext>
            </a:extLst>
          </p:cNvPr>
          <p:cNvSpPr/>
          <p:nvPr/>
        </p:nvSpPr>
        <p:spPr>
          <a:xfrm>
            <a:off x="7475890" y="1485603"/>
            <a:ext cx="574582" cy="790996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F70328-B3F0-CB90-BA55-6DA198811A76}"/>
              </a:ext>
            </a:extLst>
          </p:cNvPr>
          <p:cNvSpPr txBox="1"/>
          <p:nvPr/>
        </p:nvSpPr>
        <p:spPr>
          <a:xfrm>
            <a:off x="6726094" y="1019179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11-09</a:t>
            </a:r>
            <a:endParaRPr lang="LID4096" sz="120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095B1B-B37B-9EE2-BCED-E39C14B4F6F3}"/>
              </a:ext>
            </a:extLst>
          </p:cNvPr>
          <p:cNvSpPr txBox="1"/>
          <p:nvPr/>
        </p:nvSpPr>
        <p:spPr>
          <a:xfrm>
            <a:off x="341907" y="1359583"/>
            <a:ext cx="231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Example: Dry Category</a:t>
            </a:r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78025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5C0C5-F9B8-9D73-76EE-20D5F5187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824371-1849-C6DF-BB40-55A4114CDD0E}"/>
              </a:ext>
            </a:extLst>
          </p:cNvPr>
          <p:cNvGrpSpPr/>
          <p:nvPr/>
        </p:nvGrpSpPr>
        <p:grpSpPr>
          <a:xfrm>
            <a:off x="59" y="252490"/>
            <a:ext cx="4583531" cy="60623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9DA0C10F-6381-6184-5779-339C9824C7AA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661FB6E1-C119-5277-F820-E21785759D45}"/>
                </a:ext>
              </a:extLst>
            </p:cNvPr>
            <p:cNvSpPr txBox="1"/>
            <p:nvPr/>
          </p:nvSpPr>
          <p:spPr>
            <a:xfrm>
              <a:off x="1690604" y="5493539"/>
              <a:ext cx="6448629" cy="420280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1796">
                  <a:solidFill>
                    <a:schemeClr val="bg1"/>
                  </a:solidFill>
                  <a:cs typeface="Source Sans Pro Light"/>
                </a:rPr>
                <a:t>RECURSIVE FORECAST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CC38C542-ABB9-FB1C-1349-317378D811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8EE81AE0-9C98-97B9-CBAB-760AFA75E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51" y="6143016"/>
            <a:ext cx="974516" cy="548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63937A-4333-4B18-CA7E-D7B2550B90DD}"/>
              </a:ext>
            </a:extLst>
          </p:cNvPr>
          <p:cNvCxnSpPr>
            <a:cxnSpLocks/>
          </p:cNvCxnSpPr>
          <p:nvPr/>
        </p:nvCxnSpPr>
        <p:spPr>
          <a:xfrm>
            <a:off x="1090360" y="1791327"/>
            <a:ext cx="236401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C8D6637-D952-729E-FE1B-452B3FADAB15}"/>
              </a:ext>
            </a:extLst>
          </p:cNvPr>
          <p:cNvSpPr txBox="1"/>
          <p:nvPr/>
        </p:nvSpPr>
        <p:spPr>
          <a:xfrm>
            <a:off x="876991" y="1401875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22-08</a:t>
            </a:r>
            <a:endParaRPr lang="LID4096" sz="12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45D7C0-7251-353C-01F5-FD93395EBC40}"/>
              </a:ext>
            </a:extLst>
          </p:cNvPr>
          <p:cNvSpPr txBox="1"/>
          <p:nvPr/>
        </p:nvSpPr>
        <p:spPr>
          <a:xfrm>
            <a:off x="1754750" y="1418656"/>
            <a:ext cx="6265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28-08</a:t>
            </a:r>
            <a:endParaRPr lang="LID4096" sz="12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A8DFBFE-41AE-5F2B-8F37-42CCEB9EA6AF}"/>
              </a:ext>
            </a:extLst>
          </p:cNvPr>
          <p:cNvCxnSpPr/>
          <p:nvPr/>
        </p:nvCxnSpPr>
        <p:spPr>
          <a:xfrm>
            <a:off x="3461766" y="1637589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5C65FA7-28A0-62B8-B05A-87AB2D0287A5}"/>
              </a:ext>
            </a:extLst>
          </p:cNvPr>
          <p:cNvCxnSpPr/>
          <p:nvPr/>
        </p:nvCxnSpPr>
        <p:spPr>
          <a:xfrm>
            <a:off x="1090360" y="1658669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859F13-040A-B261-D343-35DC4C79195A}"/>
              </a:ext>
            </a:extLst>
          </p:cNvPr>
          <p:cNvCxnSpPr/>
          <p:nvPr/>
        </p:nvCxnSpPr>
        <p:spPr>
          <a:xfrm>
            <a:off x="2245627" y="1621917"/>
            <a:ext cx="0" cy="341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90442250-F02B-9932-99CD-ADE41F382614}"/>
              </a:ext>
            </a:extLst>
          </p:cNvPr>
          <p:cNvSpPr/>
          <p:nvPr/>
        </p:nvSpPr>
        <p:spPr>
          <a:xfrm rot="5400000">
            <a:off x="1494949" y="1610970"/>
            <a:ext cx="324973" cy="1134151"/>
          </a:xfrm>
          <a:prstGeom prst="rightBrace">
            <a:avLst/>
          </a:prstGeom>
          <a:ln>
            <a:solidFill>
              <a:srgbClr val="FF0000"/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3E384FBA-7758-3E4A-36D8-1746AF42D11C}"/>
              </a:ext>
            </a:extLst>
          </p:cNvPr>
          <p:cNvSpPr/>
          <p:nvPr/>
        </p:nvSpPr>
        <p:spPr>
          <a:xfrm rot="5400000">
            <a:off x="2741220" y="1576885"/>
            <a:ext cx="317609" cy="1165099"/>
          </a:xfrm>
          <a:prstGeom prst="rightBrac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24D6BB-6AE2-54F0-AA7F-B9BDE9AEF1C5}"/>
              </a:ext>
            </a:extLst>
          </p:cNvPr>
          <p:cNvSpPr txBox="1"/>
          <p:nvPr/>
        </p:nvSpPr>
        <p:spPr>
          <a:xfrm>
            <a:off x="997395" y="2356966"/>
            <a:ext cx="132008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1st-week forecasts</a:t>
            </a:r>
            <a:endParaRPr lang="LID4096" sz="1067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1C5BAD-4AD2-7F49-E0FE-1004F9D894F7}"/>
              </a:ext>
            </a:extLst>
          </p:cNvPr>
          <p:cNvSpPr txBox="1"/>
          <p:nvPr/>
        </p:nvSpPr>
        <p:spPr>
          <a:xfrm>
            <a:off x="2240710" y="2381274"/>
            <a:ext cx="127762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2nd-week forecasts</a:t>
            </a:r>
            <a:endParaRPr lang="LID4096" sz="1067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BE35F82-5F75-CE57-DA30-A009044D599C}"/>
              </a:ext>
            </a:extLst>
          </p:cNvPr>
          <p:cNvSpPr/>
          <p:nvPr/>
        </p:nvSpPr>
        <p:spPr>
          <a:xfrm>
            <a:off x="9629165" y="59065"/>
            <a:ext cx="2489692" cy="982332"/>
          </a:xfrm>
          <a:prstGeom prst="rect">
            <a:avLst/>
          </a:prstGeom>
          <a:solidFill>
            <a:srgbClr val="A7CE7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67"/>
              <a:t>RECURSIVE FORECASTING EVERY WEEK FOR 3 WEEKS</a:t>
            </a:r>
            <a:endParaRPr lang="LID4096" sz="1867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B29E39-4D5B-21AB-9E80-702970ED8BB4}"/>
              </a:ext>
            </a:extLst>
          </p:cNvPr>
          <p:cNvSpPr txBox="1"/>
          <p:nvPr/>
        </p:nvSpPr>
        <p:spPr>
          <a:xfrm>
            <a:off x="2208523" y="1418655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29-08</a:t>
            </a:r>
            <a:endParaRPr lang="LID4096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47CAD3-DBDA-0EA6-EC3C-DFE78FD6F011}"/>
              </a:ext>
            </a:extLst>
          </p:cNvPr>
          <p:cNvSpPr txBox="1"/>
          <p:nvPr/>
        </p:nvSpPr>
        <p:spPr>
          <a:xfrm>
            <a:off x="3216786" y="1373823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04-09</a:t>
            </a:r>
            <a:endParaRPr lang="LID4096" sz="12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77F69D-D27B-8769-96C5-8431B215ADBC}"/>
              </a:ext>
            </a:extLst>
          </p:cNvPr>
          <p:cNvSpPr txBox="1"/>
          <p:nvPr/>
        </p:nvSpPr>
        <p:spPr>
          <a:xfrm>
            <a:off x="1820313" y="944459"/>
            <a:ext cx="2639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August 2024 – September 2024</a:t>
            </a:r>
            <a:endParaRPr lang="LID4096" sz="12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2772774-3514-E2A1-A410-458A854F43D1}"/>
              </a:ext>
            </a:extLst>
          </p:cNvPr>
          <p:cNvCxnSpPr>
            <a:cxnSpLocks/>
          </p:cNvCxnSpPr>
          <p:nvPr/>
        </p:nvCxnSpPr>
        <p:spPr>
          <a:xfrm>
            <a:off x="2232131" y="1789989"/>
            <a:ext cx="236401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97DEC93-C7E0-7322-20A6-C397980DBA4E}"/>
              </a:ext>
            </a:extLst>
          </p:cNvPr>
          <p:cNvCxnSpPr/>
          <p:nvPr/>
        </p:nvCxnSpPr>
        <p:spPr>
          <a:xfrm>
            <a:off x="4596142" y="1663760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Brace 18">
            <a:extLst>
              <a:ext uri="{FF2B5EF4-FFF2-40B4-BE49-F238E27FC236}">
                <a16:creationId xmlns:a16="http://schemas.microsoft.com/office/drawing/2014/main" id="{3ED2FC6F-0F80-08AB-F806-5FD97D8A3FEF}"/>
              </a:ext>
            </a:extLst>
          </p:cNvPr>
          <p:cNvSpPr/>
          <p:nvPr/>
        </p:nvSpPr>
        <p:spPr>
          <a:xfrm rot="5400000">
            <a:off x="3902612" y="1647302"/>
            <a:ext cx="309247" cy="1077807"/>
          </a:xfrm>
          <a:prstGeom prst="rightBrac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 b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C1746C-BF94-6AA8-1B1B-CB395B5880AA}"/>
              </a:ext>
            </a:extLst>
          </p:cNvPr>
          <p:cNvSpPr txBox="1"/>
          <p:nvPr/>
        </p:nvSpPr>
        <p:spPr>
          <a:xfrm>
            <a:off x="3518333" y="2381274"/>
            <a:ext cx="127762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67"/>
              <a:t>3rd-week forecasts</a:t>
            </a:r>
            <a:endParaRPr lang="LID4096" sz="1067"/>
          </a:p>
        </p:txBody>
      </p:sp>
      <p:pic>
        <p:nvPicPr>
          <p:cNvPr id="29" name="Picture 28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A3D35AA5-2548-5C59-B46E-FF9455FC08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" y="2931816"/>
            <a:ext cx="5501339" cy="2750670"/>
          </a:xfrm>
          <a:prstGeom prst="rect">
            <a:avLst/>
          </a:prstGeom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B8568DE1-4E21-71B7-FEC8-40B2CE8DFD43}"/>
              </a:ext>
            </a:extLst>
          </p:cNvPr>
          <p:cNvSpPr/>
          <p:nvPr/>
        </p:nvSpPr>
        <p:spPr>
          <a:xfrm>
            <a:off x="4739390" y="1725853"/>
            <a:ext cx="347628" cy="719557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20C9D59-A6DC-EF04-407B-8CBA01E1C65E}"/>
              </a:ext>
            </a:extLst>
          </p:cNvPr>
          <p:cNvSpPr txBox="1"/>
          <p:nvPr/>
        </p:nvSpPr>
        <p:spPr>
          <a:xfrm>
            <a:off x="4255610" y="1355250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11-09</a:t>
            </a:r>
            <a:endParaRPr lang="LID4096" sz="12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876EBC-AF7D-661B-C160-C693B14371AE}"/>
              </a:ext>
            </a:extLst>
          </p:cNvPr>
          <p:cNvSpPr/>
          <p:nvPr/>
        </p:nvSpPr>
        <p:spPr>
          <a:xfrm>
            <a:off x="3547968" y="3180475"/>
            <a:ext cx="432841" cy="4599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217D8A01-F30F-54A0-90EE-C33B614520E4}"/>
              </a:ext>
            </a:extLst>
          </p:cNvPr>
          <p:cNvCxnSpPr/>
          <p:nvPr/>
        </p:nvCxnSpPr>
        <p:spPr>
          <a:xfrm flipV="1">
            <a:off x="4057235" y="2509546"/>
            <a:ext cx="2391691" cy="670929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9B742437-7335-DF24-D9E6-B967B3A02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0118850"/>
              </p:ext>
            </p:extLst>
          </p:nvPr>
        </p:nvGraphicFramePr>
        <p:xfrm>
          <a:off x="6677816" y="1924513"/>
          <a:ext cx="4116462" cy="2511924"/>
        </p:xfrm>
        <a:graphic>
          <a:graphicData uri="http://schemas.openxmlformats.org/drawingml/2006/table">
            <a:tbl>
              <a:tblPr/>
              <a:tblGrid>
                <a:gridCol w="2738014">
                  <a:extLst>
                    <a:ext uri="{9D8B030D-6E8A-4147-A177-3AD203B41FA5}">
                      <a16:colId xmlns:a16="http://schemas.microsoft.com/office/drawing/2014/main" val="3682908214"/>
                    </a:ext>
                  </a:extLst>
                </a:gridCol>
                <a:gridCol w="1378448">
                  <a:extLst>
                    <a:ext uri="{9D8B030D-6E8A-4147-A177-3AD203B41FA5}">
                      <a16:colId xmlns:a16="http://schemas.microsoft.com/office/drawing/2014/main" val="2638653053"/>
                    </a:ext>
                  </a:extLst>
                </a:gridCol>
              </a:tblGrid>
              <a:tr h="3914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sng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Feature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sng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SHAP Value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206214"/>
                  </a:ext>
                </a:extLst>
              </a:tr>
              <a:tr h="42409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ema_same_day_4weeks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BE" sz="12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5155.453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758859"/>
                  </a:ext>
                </a:extLst>
              </a:tr>
              <a:tr h="42409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Dry Actuals_lag_6*Day_Monday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BE" sz="12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3225.7097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489338"/>
                  </a:ext>
                </a:extLst>
              </a:tr>
              <a:tr h="42409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Frozen_lag_21*Day_Monday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BE" sz="12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2604.259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550640"/>
                  </a:ext>
                </a:extLst>
              </a:tr>
              <a:tr h="42409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Dry Actuals_lag_6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BE" sz="12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2145.1506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331022"/>
                  </a:ext>
                </a:extLst>
              </a:tr>
              <a:tr h="42409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Fresh_lag_7*Day_Monday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BE" sz="12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1888.8235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99873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5FD4714F-CBEF-FE9A-1E21-B69E1991325D}"/>
              </a:ext>
            </a:extLst>
          </p:cNvPr>
          <p:cNvSpPr txBox="1"/>
          <p:nvPr/>
        </p:nvSpPr>
        <p:spPr>
          <a:xfrm>
            <a:off x="6017351" y="50411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/>
              <a:t>Monday Interactions</a:t>
            </a:r>
            <a:r>
              <a:rPr lang="en-GB"/>
              <a:t>: Big effect due to pronounced weekly patterns and peaks every Monday.</a:t>
            </a:r>
            <a:endParaRPr lang="LID4096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7B17D8-175A-ED16-F00C-AF2C5C5BC792}"/>
              </a:ext>
            </a:extLst>
          </p:cNvPr>
          <p:cNvSpPr txBox="1"/>
          <p:nvPr/>
        </p:nvSpPr>
        <p:spPr>
          <a:xfrm>
            <a:off x="6182091" y="361140"/>
            <a:ext cx="231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Example: Dry Category</a:t>
            </a:r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76481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F5F79-EE63-A765-429F-30B843DE0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AD3DFC3-374C-3E3E-EF4D-AA132580E3F7}"/>
              </a:ext>
            </a:extLst>
          </p:cNvPr>
          <p:cNvGrpSpPr/>
          <p:nvPr/>
        </p:nvGrpSpPr>
        <p:grpSpPr>
          <a:xfrm>
            <a:off x="58" y="252489"/>
            <a:ext cx="4727601" cy="830779"/>
            <a:chOff x="0" y="5270500"/>
            <a:chExt cx="9455387" cy="895314"/>
          </a:xfrm>
          <a:solidFill>
            <a:srgbClr val="FFFFFF"/>
          </a:solidFill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6E829B57-C242-8FA8-EDFC-1C763495E923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LID4096"/>
              </a:defPPr>
              <a:lvl1pPr marL="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585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17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75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92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750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7093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6678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83550198-8C76-4948-13A5-FF9C16DE7062}"/>
                </a:ext>
              </a:extLst>
            </p:cNvPr>
            <p:cNvSpPr txBox="1"/>
            <p:nvPr/>
          </p:nvSpPr>
          <p:spPr>
            <a:xfrm>
              <a:off x="585425" y="5432177"/>
              <a:ext cx="8552297" cy="604606"/>
            </a:xfrm>
            <a:prstGeom prst="rect">
              <a:avLst/>
            </a:prstGeom>
            <a:grpFill/>
          </p:spPr>
          <p:txBody>
            <a:bodyPr vert="horz" wrap="square" lIns="0" tIns="8145" rIns="0" bIns="0" rtlCol="0">
              <a:spAutoFit/>
            </a:bodyPr>
            <a:lstStyle>
              <a:defPPr>
                <a:defRPr lang="LID4096"/>
              </a:defPPr>
              <a:lvl1pPr marL="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585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17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75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92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750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7093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6678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8145">
                <a:spcBef>
                  <a:spcPts val="64"/>
                </a:spcBef>
              </a:pPr>
              <a:r>
                <a:rPr lang="en-US" sz="1796">
                  <a:solidFill>
                    <a:schemeClr val="bg1"/>
                  </a:solidFill>
                  <a:cs typeface="Source Sans Pro Light"/>
                </a:rPr>
                <a:t>Final Metric Comparisons between Our model and the company’s current model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59CB6D5F-445F-6CD4-117C-F721F14B85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3F9EF05-50AE-6C86-00DD-CABD0B479471}"/>
              </a:ext>
            </a:extLst>
          </p:cNvPr>
          <p:cNvGrpSpPr/>
          <p:nvPr/>
        </p:nvGrpSpPr>
        <p:grpSpPr>
          <a:xfrm>
            <a:off x="0" y="1"/>
            <a:ext cx="4885328" cy="952284"/>
            <a:chOff x="0" y="5270500"/>
            <a:chExt cx="9455387" cy="895314"/>
          </a:xfrm>
          <a:solidFill>
            <a:srgbClr val="48B6D2"/>
          </a:solidFill>
        </p:grpSpPr>
        <p:sp>
          <p:nvSpPr>
            <p:cNvPr id="10" name="object 25">
              <a:extLst>
                <a:ext uri="{FF2B5EF4-FFF2-40B4-BE49-F238E27FC236}">
                  <a16:creationId xmlns:a16="http://schemas.microsoft.com/office/drawing/2014/main" id="{8913A1F1-D3EC-2E62-7348-46E3A5B38A15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LID4096"/>
              </a:defPPr>
              <a:lvl1pPr marL="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585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17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75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92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750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7093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6678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55"/>
            </a:p>
          </p:txBody>
        </p:sp>
        <p:sp>
          <p:nvSpPr>
            <p:cNvPr id="11" name="object 26">
              <a:extLst>
                <a:ext uri="{FF2B5EF4-FFF2-40B4-BE49-F238E27FC236}">
                  <a16:creationId xmlns:a16="http://schemas.microsoft.com/office/drawing/2014/main" id="{499C5690-C306-FA17-B919-6057ADD7E4EB}"/>
                </a:ext>
              </a:extLst>
            </p:cNvPr>
            <p:cNvSpPr txBox="1"/>
            <p:nvPr/>
          </p:nvSpPr>
          <p:spPr>
            <a:xfrm>
              <a:off x="1045527" y="5536363"/>
              <a:ext cx="8257279" cy="267557"/>
            </a:xfrm>
            <a:prstGeom prst="rect">
              <a:avLst/>
            </a:prstGeom>
            <a:grpFill/>
          </p:spPr>
          <p:txBody>
            <a:bodyPr vert="horz" wrap="square" lIns="0" tIns="8145" rIns="0" bIns="0" rtlCol="0">
              <a:spAutoFit/>
            </a:bodyPr>
            <a:lstStyle>
              <a:defPPr>
                <a:defRPr lang="LID4096"/>
              </a:defPPr>
              <a:lvl1pPr marL="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585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9170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75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924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7509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7093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6678" algn="l" defTabSz="1219170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8145">
                <a:spcBef>
                  <a:spcPts val="64"/>
                </a:spcBef>
              </a:pPr>
              <a:r>
                <a:rPr lang="en-US" sz="1796" b="1">
                  <a:solidFill>
                    <a:schemeClr val="bg1"/>
                  </a:solidFill>
                  <a:cs typeface="Source Sans Pro Light"/>
                </a:rPr>
                <a:t>FINAL METRICS COMPARISON</a:t>
              </a:r>
            </a:p>
          </p:txBody>
        </p:sp>
      </p:grpSp>
      <p:pic>
        <p:nvPicPr>
          <p:cNvPr id="13" name="Picture 12" descr="A logo for a company&#10;&#10;Description automatically generated">
            <a:extLst>
              <a:ext uri="{FF2B5EF4-FFF2-40B4-BE49-F238E27FC236}">
                <a16:creationId xmlns:a16="http://schemas.microsoft.com/office/drawing/2014/main" id="{48DDD152-6078-2AE4-912E-00068B9E5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207" y="6143016"/>
            <a:ext cx="974516" cy="54816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0EDA72-4248-23EA-A02D-399C68E18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557943"/>
              </p:ext>
            </p:extLst>
          </p:nvPr>
        </p:nvGraphicFramePr>
        <p:xfrm>
          <a:off x="292765" y="1515979"/>
          <a:ext cx="11437390" cy="3940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8416">
                  <a:extLst>
                    <a:ext uri="{9D8B030D-6E8A-4147-A177-3AD203B41FA5}">
                      <a16:colId xmlns:a16="http://schemas.microsoft.com/office/drawing/2014/main" val="3006086604"/>
                    </a:ext>
                  </a:extLst>
                </a:gridCol>
                <a:gridCol w="1858416">
                  <a:extLst>
                    <a:ext uri="{9D8B030D-6E8A-4147-A177-3AD203B41FA5}">
                      <a16:colId xmlns:a16="http://schemas.microsoft.com/office/drawing/2014/main" val="662054039"/>
                    </a:ext>
                  </a:extLst>
                </a:gridCol>
                <a:gridCol w="1858416">
                  <a:extLst>
                    <a:ext uri="{9D8B030D-6E8A-4147-A177-3AD203B41FA5}">
                      <a16:colId xmlns:a16="http://schemas.microsoft.com/office/drawing/2014/main" val="826138072"/>
                    </a:ext>
                  </a:extLst>
                </a:gridCol>
                <a:gridCol w="1858416">
                  <a:extLst>
                    <a:ext uri="{9D8B030D-6E8A-4147-A177-3AD203B41FA5}">
                      <a16:colId xmlns:a16="http://schemas.microsoft.com/office/drawing/2014/main" val="3688909607"/>
                    </a:ext>
                  </a:extLst>
                </a:gridCol>
                <a:gridCol w="1858416">
                  <a:extLst>
                    <a:ext uri="{9D8B030D-6E8A-4147-A177-3AD203B41FA5}">
                      <a16:colId xmlns:a16="http://schemas.microsoft.com/office/drawing/2014/main" val="1914475117"/>
                    </a:ext>
                  </a:extLst>
                </a:gridCol>
                <a:gridCol w="2145310">
                  <a:extLst>
                    <a:ext uri="{9D8B030D-6E8A-4147-A177-3AD203B41FA5}">
                      <a16:colId xmlns:a16="http://schemas.microsoft.com/office/drawing/2014/main" val="1253591319"/>
                    </a:ext>
                  </a:extLst>
                </a:gridCol>
              </a:tblGrid>
              <a:tr h="912547">
                <a:tc>
                  <a:txBody>
                    <a:bodyPr/>
                    <a:lstStyle/>
                    <a:p>
                      <a:endParaRPr lang="LID4096" sz="2400"/>
                    </a:p>
                  </a:txBody>
                  <a:tcPr marL="121920" marR="121920" marT="60960" marB="6096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2400" u="sng"/>
                        <a:t>OUR MODEL</a:t>
                      </a:r>
                      <a:endParaRPr lang="LID4096" sz="2400" u="sng"/>
                    </a:p>
                  </a:txBody>
                  <a:tcPr marL="121920" marR="121920" marT="60960" marB="6096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2400" u="sng">
                          <a:solidFill>
                            <a:schemeClr val="bg1"/>
                          </a:solidFill>
                        </a:rPr>
                        <a:t>EXISTING MODEL</a:t>
                      </a:r>
                      <a:endParaRPr lang="LID4096" sz="2400" u="sng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LID4096" sz="240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4181561244"/>
                  </a:ext>
                </a:extLst>
              </a:tr>
              <a:tr h="732802">
                <a:tc>
                  <a:txBody>
                    <a:bodyPr/>
                    <a:lstStyle/>
                    <a:p>
                      <a:r>
                        <a:rPr lang="en-GB" sz="2400" b="1">
                          <a:solidFill>
                            <a:schemeClr val="tx1"/>
                          </a:solidFill>
                        </a:rPr>
                        <a:t>Category</a:t>
                      </a:r>
                      <a:endParaRPr lang="en-US" sz="2400" b="1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GB" sz="2400" b="1"/>
                        <a:t>Error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GB" sz="2400" b="1"/>
                        <a:t>Accuracy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tx1"/>
                          </a:solidFill>
                        </a:rPr>
                        <a:t>Error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tx1"/>
                          </a:solidFill>
                        </a:rPr>
                        <a:t>Accuracy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 u="sng"/>
                        <a:t>Improvement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100844753"/>
                  </a:ext>
                </a:extLst>
              </a:tr>
              <a:tr h="732802">
                <a:tc>
                  <a:txBody>
                    <a:bodyPr/>
                    <a:lstStyle/>
                    <a:p>
                      <a:r>
                        <a:rPr lang="LID4096" sz="2400"/>
                        <a:t>Dry 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GB" sz="2400"/>
                        <a:t>9.83%</a:t>
                      </a:r>
                      <a:endParaRPr lang="en-US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1">
                              <a:lumMod val="76000"/>
                            </a:schemeClr>
                          </a:solidFill>
                        </a:rPr>
                        <a:t>90.17%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12.38%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rgbClr val="FF0000"/>
                          </a:solidFill>
                        </a:rPr>
                        <a:t>87.62%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6"/>
                          </a:solidFill>
                        </a:rPr>
                        <a:t>+2.55%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955613718"/>
                  </a:ext>
                </a:extLst>
              </a:tr>
              <a:tr h="511580">
                <a:tc>
                  <a:txBody>
                    <a:bodyPr/>
                    <a:lstStyle/>
                    <a:p>
                      <a:r>
                        <a:rPr lang="en-GB" sz="2400"/>
                        <a:t>Frozen</a:t>
                      </a:r>
                      <a:endParaRPr lang="LID4096" sz="240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17.17%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1">
                              <a:lumMod val="76000"/>
                            </a:schemeClr>
                          </a:solidFill>
                        </a:rPr>
                        <a:t>82.83%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21.12%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rgbClr val="FF0000"/>
                          </a:solidFill>
                        </a:rPr>
                        <a:t>78.88%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6"/>
                          </a:solidFill>
                        </a:rPr>
                        <a:t>+3.95%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690788633"/>
                  </a:ext>
                </a:extLst>
              </a:tr>
              <a:tr h="525405">
                <a:tc>
                  <a:txBody>
                    <a:bodyPr/>
                    <a:lstStyle/>
                    <a:p>
                      <a:r>
                        <a:rPr lang="en-GB" sz="2400"/>
                        <a:t>Ultra-fresh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23.38%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1">
                              <a:lumMod val="76000"/>
                            </a:schemeClr>
                          </a:solidFill>
                        </a:rPr>
                        <a:t>76.62%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26.08%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rgbClr val="FF0000"/>
                          </a:solidFill>
                        </a:rPr>
                        <a:t>73.92%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chemeClr val="accent6"/>
                          </a:solidFill>
                        </a:rPr>
                        <a:t>+2.70%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837028319"/>
                  </a:ext>
                </a:extLst>
              </a:tr>
              <a:tr h="525405">
                <a:tc>
                  <a:txBody>
                    <a:bodyPr/>
                    <a:lstStyle/>
                    <a:p>
                      <a:r>
                        <a:rPr lang="en-GB" sz="2400"/>
                        <a:t>Fresh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6.42%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chemeClr val="accent1">
                              <a:lumMod val="76000"/>
                            </a:schemeClr>
                          </a:solidFill>
                        </a:rPr>
                        <a:t>93.58%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/>
                        <a:t>5.06%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LID4096" sz="2400" b="1">
                          <a:solidFill>
                            <a:srgbClr val="FF0000"/>
                          </a:solidFill>
                        </a:rPr>
                        <a:t>94.94%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</a:rPr>
                        <a:t>-</a:t>
                      </a:r>
                      <a:r>
                        <a:rPr lang="en-US" sz="2400" b="0">
                          <a:solidFill>
                            <a:srgbClr val="FF0000"/>
                          </a:solidFill>
                        </a:rPr>
                        <a:t>1.36%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645995886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7916974-38ED-D757-E432-8B7FB11CD203}"/>
              </a:ext>
            </a:extLst>
          </p:cNvPr>
          <p:cNvSpPr txBox="1"/>
          <p:nvPr/>
        </p:nvSpPr>
        <p:spPr>
          <a:xfrm>
            <a:off x="6384759" y="382697"/>
            <a:ext cx="4232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/>
              <a:t>PERFORMANCE ACROSS ALL 3 WEEKS</a:t>
            </a:r>
            <a:endParaRPr lang="LID4096" b="1"/>
          </a:p>
        </p:txBody>
      </p:sp>
    </p:spTree>
    <p:extLst>
      <p:ext uri="{BB962C8B-B14F-4D97-AF65-F5344CB8AC3E}">
        <p14:creationId xmlns:p14="http://schemas.microsoft.com/office/powerpoint/2010/main" val="1614577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CA926-910C-72F0-9CA8-74DF14BB9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518FCC-2759-BDD4-423C-2074F22542BC}"/>
              </a:ext>
            </a:extLst>
          </p:cNvPr>
          <p:cNvSpPr/>
          <p:nvPr/>
        </p:nvSpPr>
        <p:spPr>
          <a:xfrm>
            <a:off x="2550693" y="2125578"/>
            <a:ext cx="6657474" cy="20373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b="1">
                <a:solidFill>
                  <a:schemeClr val="bg1"/>
                </a:solidFill>
                <a:ea typeface="Calibri"/>
                <a:cs typeface="Calibri"/>
              </a:rPr>
              <a:t>SOFTWARE  &amp;  DASHBOARD</a:t>
            </a:r>
          </a:p>
        </p:txBody>
      </p:sp>
    </p:spTree>
    <p:extLst>
      <p:ext uri="{BB962C8B-B14F-4D97-AF65-F5344CB8AC3E}">
        <p14:creationId xmlns:p14="http://schemas.microsoft.com/office/powerpoint/2010/main" val="219614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493FA-B59A-7130-505B-08ECF4351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82818B-627B-979B-6AD0-79685C6AF1E5}"/>
              </a:ext>
            </a:extLst>
          </p:cNvPr>
          <p:cNvSpPr/>
          <p:nvPr/>
        </p:nvSpPr>
        <p:spPr>
          <a:xfrm>
            <a:off x="2550693" y="2125578"/>
            <a:ext cx="6657474" cy="20373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b="1">
                <a:solidFill>
                  <a:schemeClr val="bg1"/>
                </a:solidFill>
                <a:ea typeface="Calibri"/>
                <a:cs typeface="Calibri"/>
              </a:rPr>
              <a:t>BUSINESS IMPACT</a:t>
            </a:r>
          </a:p>
        </p:txBody>
      </p:sp>
    </p:spTree>
    <p:extLst>
      <p:ext uri="{BB962C8B-B14F-4D97-AF65-F5344CB8AC3E}">
        <p14:creationId xmlns:p14="http://schemas.microsoft.com/office/powerpoint/2010/main" val="2605260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C34766-6EC4-5652-EDD5-ED2CFA36EBF0}"/>
              </a:ext>
            </a:extLst>
          </p:cNvPr>
          <p:cNvGrpSpPr/>
          <p:nvPr/>
        </p:nvGrpSpPr>
        <p:grpSpPr>
          <a:xfrm>
            <a:off x="0" y="188321"/>
            <a:ext cx="4727601" cy="83077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DD57FA50-11EE-4F32-045A-20677C2C21CA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9D496D5E-4C8A-7834-7AAB-DB2827838E0E}"/>
                </a:ext>
              </a:extLst>
            </p:cNvPr>
            <p:cNvSpPr txBox="1"/>
            <p:nvPr/>
          </p:nvSpPr>
          <p:spPr>
            <a:xfrm>
              <a:off x="724266" y="5488782"/>
              <a:ext cx="8002813" cy="406885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2400" b="1">
                  <a:latin typeface="Segoe UI" panose="020B0502040204020203" pitchFamily="34" charset="0"/>
                  <a:cs typeface="Segoe UI" panose="020B0502040204020203" pitchFamily="34" charset="0"/>
                </a:rPr>
                <a:t>TEAM INTRODUCTION</a:t>
              </a:r>
            </a:p>
          </p:txBody>
        </p:sp>
      </p:grpSp>
      <p:pic>
        <p:nvPicPr>
          <p:cNvPr id="10" name="Picture 9" descr="A person taking a selfie&#10;&#10;Description automatically generated">
            <a:extLst>
              <a:ext uri="{FF2B5EF4-FFF2-40B4-BE49-F238E27FC236}">
                <a16:creationId xmlns:a16="http://schemas.microsoft.com/office/drawing/2014/main" id="{C83D6A81-FFC3-1B48-B635-282A5B7A7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567" y="3946357"/>
            <a:ext cx="3801979" cy="1853465"/>
          </a:xfrm>
          <a:prstGeom prst="rect">
            <a:avLst/>
          </a:prstGeom>
        </p:spPr>
      </p:pic>
      <p:pic>
        <p:nvPicPr>
          <p:cNvPr id="12" name="Picture 11" descr="A person taking a selfie&#10;&#10;Description automatically generated">
            <a:extLst>
              <a:ext uri="{FF2B5EF4-FFF2-40B4-BE49-F238E27FC236}">
                <a16:creationId xmlns:a16="http://schemas.microsoft.com/office/drawing/2014/main" id="{640010AB-6DBF-C27A-B020-35D86A392E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010" y="904694"/>
            <a:ext cx="1964191" cy="20069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7A64C7-3E75-A59C-CA4F-233AE88118B2}"/>
              </a:ext>
            </a:extLst>
          </p:cNvPr>
          <p:cNvSpPr txBox="1"/>
          <p:nvPr/>
        </p:nvSpPr>
        <p:spPr>
          <a:xfrm>
            <a:off x="1305887" y="4130418"/>
            <a:ext cx="5549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/>
              <a:t>Racheal </a:t>
            </a:r>
            <a:r>
              <a:rPr lang="en-GB" sz="2400" b="1" err="1"/>
              <a:t>Natumanya</a:t>
            </a:r>
            <a:r>
              <a:rPr lang="en-GB" sz="2400" b="1"/>
              <a:t> CFO, COO</a:t>
            </a:r>
          </a:p>
          <a:p>
            <a:r>
              <a:rPr lang="en-GB" sz="2400"/>
              <a:t>Master of Statistics &amp; Data Science</a:t>
            </a:r>
          </a:p>
          <a:p>
            <a:endParaRPr lang="en-GB" sz="2400"/>
          </a:p>
          <a:p>
            <a:r>
              <a:rPr lang="en-GB" sz="2400"/>
              <a:t>Country of origin: Uganda</a:t>
            </a:r>
          </a:p>
          <a:p>
            <a:endParaRPr lang="en-GB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F27C4C-A980-9308-0C79-8218B9D380B6}"/>
              </a:ext>
            </a:extLst>
          </p:cNvPr>
          <p:cNvSpPr txBox="1"/>
          <p:nvPr/>
        </p:nvSpPr>
        <p:spPr>
          <a:xfrm>
            <a:off x="1305888" y="1428618"/>
            <a:ext cx="5549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/>
              <a:t>Eleftherios Kokkinis, CEO, CTO</a:t>
            </a:r>
          </a:p>
          <a:p>
            <a:r>
              <a:rPr lang="en-GB" sz="2400"/>
              <a:t>Master of Statistics &amp; Data Science</a:t>
            </a:r>
          </a:p>
          <a:p>
            <a:endParaRPr lang="en-GB" sz="2400"/>
          </a:p>
          <a:p>
            <a:r>
              <a:rPr lang="en-GB" sz="2400"/>
              <a:t>Country of Origin: Greece</a:t>
            </a:r>
          </a:p>
          <a:p>
            <a:endParaRPr lang="en-GB" sz="2400"/>
          </a:p>
        </p:txBody>
      </p:sp>
      <p:pic>
        <p:nvPicPr>
          <p:cNvPr id="18" name="Picture 17" descr="A logo for a company&#10;&#10;Description automatically generated">
            <a:extLst>
              <a:ext uri="{FF2B5EF4-FFF2-40B4-BE49-F238E27FC236}">
                <a16:creationId xmlns:a16="http://schemas.microsoft.com/office/drawing/2014/main" id="{2494B53E-1BB4-CAF3-B8FC-EAED18A56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105" y="6221561"/>
            <a:ext cx="855589" cy="481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20" name="Google Shape;64;p14">
            <a:extLst>
              <a:ext uri="{FF2B5EF4-FFF2-40B4-BE49-F238E27FC236}">
                <a16:creationId xmlns:a16="http://schemas.microsoft.com/office/drawing/2014/main" id="{809FBB81-E9C3-5F0C-8083-66B71BFD9B4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203201" y="6302811"/>
            <a:ext cx="587039" cy="421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9292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44A8F947-C938-C3B0-5E34-78F72CBE13FC}"/>
              </a:ext>
            </a:extLst>
          </p:cNvPr>
          <p:cNvSpPr/>
          <p:nvPr/>
        </p:nvSpPr>
        <p:spPr>
          <a:xfrm rot="10800000">
            <a:off x="286226" y="3697942"/>
            <a:ext cx="2809875" cy="2948177"/>
          </a:xfrm>
          <a:prstGeom prst="round2SameRect">
            <a:avLst>
              <a:gd name="adj1" fmla="val 10226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EDD7D462-1659-1C40-0CC6-D34A4BC1F5B4}"/>
              </a:ext>
            </a:extLst>
          </p:cNvPr>
          <p:cNvSpPr/>
          <p:nvPr/>
        </p:nvSpPr>
        <p:spPr>
          <a:xfrm rot="10800000">
            <a:off x="4431602" y="3697941"/>
            <a:ext cx="2809875" cy="2948177"/>
          </a:xfrm>
          <a:prstGeom prst="round2SameRect">
            <a:avLst>
              <a:gd name="adj1" fmla="val 10226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: Top Corners Rounded 14">
            <a:extLst>
              <a:ext uri="{FF2B5EF4-FFF2-40B4-BE49-F238E27FC236}">
                <a16:creationId xmlns:a16="http://schemas.microsoft.com/office/drawing/2014/main" id="{229CE2C1-8C77-6E97-19E9-3E3C5330325B}"/>
              </a:ext>
            </a:extLst>
          </p:cNvPr>
          <p:cNvSpPr/>
          <p:nvPr/>
        </p:nvSpPr>
        <p:spPr>
          <a:xfrm rot="10800000">
            <a:off x="8598548" y="3541060"/>
            <a:ext cx="2809875" cy="3105059"/>
          </a:xfrm>
          <a:prstGeom prst="round2SameRect">
            <a:avLst>
              <a:gd name="adj1" fmla="val 10226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611BAC4-4524-AF5D-7140-A65A20FE27EC}"/>
              </a:ext>
            </a:extLst>
          </p:cNvPr>
          <p:cNvSpPr/>
          <p:nvPr/>
        </p:nvSpPr>
        <p:spPr>
          <a:xfrm>
            <a:off x="462059" y="2508982"/>
            <a:ext cx="2581984" cy="1422503"/>
          </a:xfrm>
          <a:prstGeom prst="roundRect">
            <a:avLst/>
          </a:prstGeom>
          <a:solidFill>
            <a:srgbClr val="78D2D3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8572DC0-AA87-7F3D-9FE5-579DFFE51338}"/>
              </a:ext>
            </a:extLst>
          </p:cNvPr>
          <p:cNvSpPr/>
          <p:nvPr/>
        </p:nvSpPr>
        <p:spPr>
          <a:xfrm>
            <a:off x="4524924" y="2570534"/>
            <a:ext cx="2581984" cy="1422503"/>
          </a:xfrm>
          <a:prstGeom prst="roundRect">
            <a:avLst/>
          </a:prstGeom>
          <a:solidFill>
            <a:srgbClr val="74BDE0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718ABF-8DD4-8D24-612A-4C551272703B}"/>
              </a:ext>
            </a:extLst>
          </p:cNvPr>
          <p:cNvSpPr/>
          <p:nvPr/>
        </p:nvSpPr>
        <p:spPr>
          <a:xfrm>
            <a:off x="8802869" y="2504600"/>
            <a:ext cx="2581984" cy="1422503"/>
          </a:xfrm>
          <a:prstGeom prst="roundRect">
            <a:avLst/>
          </a:prstGeom>
          <a:solidFill>
            <a:srgbClr val="98DBAF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62A662-48ED-3CA2-2AA5-1E413AB6C90A}"/>
              </a:ext>
            </a:extLst>
          </p:cNvPr>
          <p:cNvSpPr/>
          <p:nvPr/>
        </p:nvSpPr>
        <p:spPr>
          <a:xfrm>
            <a:off x="893262" y="2275036"/>
            <a:ext cx="1719578" cy="5329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40000" rtlCol="0" anchor="ctr"/>
          <a:lstStyle/>
          <a:p>
            <a:pPr defTabSz="895350"/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D86C235-C317-C84B-94BA-87AE0E5EFF1B}"/>
              </a:ext>
            </a:extLst>
          </p:cNvPr>
          <p:cNvSpPr/>
          <p:nvPr/>
        </p:nvSpPr>
        <p:spPr>
          <a:xfrm>
            <a:off x="4956126" y="2308002"/>
            <a:ext cx="1719578" cy="5329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40000" rtlCol="0" anchor="ctr"/>
          <a:lstStyle/>
          <a:p>
            <a:pPr algn="ctr"/>
            <a:endParaRPr lang="en-US" sz="2800" b="1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72F4E21-6023-9075-09BC-3766C83E28CF}"/>
              </a:ext>
            </a:extLst>
          </p:cNvPr>
          <p:cNvSpPr/>
          <p:nvPr/>
        </p:nvSpPr>
        <p:spPr>
          <a:xfrm>
            <a:off x="9143695" y="2275036"/>
            <a:ext cx="1719578" cy="5329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40000" rtlCol="0" anchor="ctr"/>
          <a:lstStyle/>
          <a:p>
            <a:pPr algn="ctr"/>
            <a:endParaRPr lang="en-US" sz="2800" b="1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67111D7-714A-2015-D85C-D8E30762BB89}"/>
              </a:ext>
            </a:extLst>
          </p:cNvPr>
          <p:cNvSpPr/>
          <p:nvPr/>
        </p:nvSpPr>
        <p:spPr>
          <a:xfrm>
            <a:off x="1423382" y="1942849"/>
            <a:ext cx="582520" cy="582520"/>
          </a:xfrm>
          <a:prstGeom prst="ellipse">
            <a:avLst/>
          </a:prstGeom>
          <a:solidFill>
            <a:srgbClr val="78D2D3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60C2EF9-9042-0681-F723-FB1EF23893C4}"/>
              </a:ext>
            </a:extLst>
          </p:cNvPr>
          <p:cNvSpPr/>
          <p:nvPr/>
        </p:nvSpPr>
        <p:spPr>
          <a:xfrm>
            <a:off x="5566331" y="2000123"/>
            <a:ext cx="582520" cy="582520"/>
          </a:xfrm>
          <a:prstGeom prst="ellipse">
            <a:avLst/>
          </a:prstGeom>
          <a:solidFill>
            <a:srgbClr val="74BDE0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D1EDC1B-B258-6DD9-5A79-AEAB5ED7EE7C}"/>
              </a:ext>
            </a:extLst>
          </p:cNvPr>
          <p:cNvSpPr/>
          <p:nvPr/>
        </p:nvSpPr>
        <p:spPr>
          <a:xfrm>
            <a:off x="9712224" y="1988960"/>
            <a:ext cx="582520" cy="582520"/>
          </a:xfrm>
          <a:prstGeom prst="ellipse">
            <a:avLst/>
          </a:prstGeom>
          <a:solidFill>
            <a:srgbClr val="98DBAF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EA14DE5D-DBEE-4562-7F11-AE4C24A2AEED}"/>
              </a:ext>
            </a:extLst>
          </p:cNvPr>
          <p:cNvSpPr txBox="1">
            <a:spLocks/>
          </p:cNvSpPr>
          <p:nvPr/>
        </p:nvSpPr>
        <p:spPr>
          <a:xfrm>
            <a:off x="603438" y="3106359"/>
            <a:ext cx="2222409" cy="59158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  <a:latin typeface="+mn-lt"/>
                <a:cs typeface="Segoe UI"/>
              </a:rPr>
              <a:t>Warehouse Management and Logistics</a:t>
            </a:r>
            <a:endParaRPr lang="en-US" sz="1400" b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5B2D3987-EF06-EE93-46F0-3757BAAFB820}"/>
              </a:ext>
            </a:extLst>
          </p:cNvPr>
          <p:cNvSpPr txBox="1">
            <a:spLocks/>
          </p:cNvSpPr>
          <p:nvPr/>
        </p:nvSpPr>
        <p:spPr>
          <a:xfrm>
            <a:off x="4704711" y="3135086"/>
            <a:ext cx="2222409" cy="44808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  <a:latin typeface="+mn-lt"/>
                <a:cs typeface="Segoe UI"/>
              </a:rPr>
              <a:t>Supplier Relationship 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C7E639BC-F1F4-F26D-2769-708FA5A1C35F}"/>
              </a:ext>
            </a:extLst>
          </p:cNvPr>
          <p:cNvSpPr txBox="1">
            <a:spLocks/>
          </p:cNvSpPr>
          <p:nvPr/>
        </p:nvSpPr>
        <p:spPr>
          <a:xfrm>
            <a:off x="8982656" y="3151227"/>
            <a:ext cx="2222409" cy="44542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  <a:latin typeface="+mn-lt"/>
                <a:cs typeface="Segoe UI"/>
              </a:rPr>
              <a:t>Customer Satisfaction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2DE9668-5F9C-6792-BF15-E1E925A584AF}"/>
              </a:ext>
            </a:extLst>
          </p:cNvPr>
          <p:cNvSpPr txBox="1">
            <a:spLocks/>
          </p:cNvSpPr>
          <p:nvPr/>
        </p:nvSpPr>
        <p:spPr>
          <a:xfrm>
            <a:off x="8936963" y="4021724"/>
            <a:ext cx="2133043" cy="228322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GB" sz="1400">
              <a:solidFill>
                <a:schemeClr val="tx1"/>
              </a:solidFill>
              <a:latin typeface="+mn-lt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GB" sz="1400">
                <a:solidFill>
                  <a:schemeClr val="tx1"/>
                </a:solidFill>
                <a:latin typeface="+mn-lt"/>
              </a:rPr>
              <a:t>An efficient supply chain ensures timely product availability and customer satisfaction</a:t>
            </a:r>
            <a:endParaRPr lang="en-US" sz="14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8AFB2C7-17B6-83E5-B13A-6755740065E5}"/>
              </a:ext>
            </a:extLst>
          </p:cNvPr>
          <p:cNvSpPr txBox="1">
            <a:spLocks/>
          </p:cNvSpPr>
          <p:nvPr/>
        </p:nvSpPr>
        <p:spPr>
          <a:xfrm>
            <a:off x="521069" y="4030418"/>
            <a:ext cx="2424395" cy="228322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US" sz="1400">
              <a:solidFill>
                <a:schemeClr val="tx1"/>
              </a:solidFill>
              <a:latin typeface="+mn-lt"/>
              <a:cs typeface="Segoe U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US" sz="1400">
                <a:solidFill>
                  <a:schemeClr val="tx1"/>
                </a:solidFill>
                <a:latin typeface="+mn-lt"/>
                <a:cs typeface="Segoe UI"/>
              </a:rPr>
              <a:t>Reduced stockouts and overstocking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US" sz="1400">
              <a:solidFill>
                <a:schemeClr val="tx1"/>
              </a:solidFill>
              <a:latin typeface="+mn-lt"/>
              <a:cs typeface="Segoe U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US" sz="1400">
                <a:solidFill>
                  <a:schemeClr val="tx1"/>
                </a:solidFill>
                <a:latin typeface="+mn-lt"/>
                <a:cs typeface="Segoe UI"/>
              </a:rPr>
              <a:t>Optimize staffing and logistics costs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US" sz="1400">
              <a:solidFill>
                <a:schemeClr val="tx1"/>
              </a:solidFill>
              <a:latin typeface="+mn-lt"/>
              <a:cs typeface="Segoe U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US" sz="1400">
                <a:solidFill>
                  <a:schemeClr val="tx1"/>
                </a:solidFill>
                <a:latin typeface="+mn-lt"/>
                <a:cs typeface="Segoe UI"/>
              </a:rPr>
              <a:t>Enable faster turn around times.</a:t>
            </a:r>
            <a:endParaRPr lang="en-US" sz="14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456A98D-2702-D90C-B7DA-C090AB1707C9}"/>
              </a:ext>
            </a:extLst>
          </p:cNvPr>
          <p:cNvSpPr txBox="1">
            <a:spLocks/>
          </p:cNvSpPr>
          <p:nvPr/>
        </p:nvSpPr>
        <p:spPr>
          <a:xfrm>
            <a:off x="4770019" y="4024081"/>
            <a:ext cx="2133043" cy="228322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GB" sz="1400">
              <a:solidFill>
                <a:schemeClr val="tx1"/>
              </a:solidFill>
              <a:latin typeface="+mn-lt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GB" sz="1400">
                <a:solidFill>
                  <a:schemeClr val="tx1"/>
                </a:solidFill>
                <a:latin typeface="+mn-lt"/>
              </a:rPr>
              <a:t>Accurate predictions enhance better communication with suppliers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endParaRPr lang="en-GB" sz="1400">
              <a:solidFill>
                <a:schemeClr val="tx1"/>
              </a:solidFill>
              <a:latin typeface="+mn-lt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GB" sz="1400">
                <a:solidFill>
                  <a:schemeClr val="tx1"/>
                </a:solidFill>
                <a:latin typeface="+mn-lt"/>
              </a:rPr>
              <a:t>Enhanced reliability as suppliers are less likely to face last-minute orders or cancellations.</a:t>
            </a:r>
            <a:endParaRPr lang="en-US" sz="14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33B2852-A04A-0D97-9C15-3DC6794BBF1A}"/>
              </a:ext>
            </a:extLst>
          </p:cNvPr>
          <p:cNvSpPr/>
          <p:nvPr/>
        </p:nvSpPr>
        <p:spPr>
          <a:xfrm>
            <a:off x="286226" y="1473615"/>
            <a:ext cx="11239495" cy="365735"/>
          </a:xfrm>
          <a:prstGeom prst="roundRect">
            <a:avLst>
              <a:gd name="adj" fmla="val 50000"/>
            </a:avLst>
          </a:prstGeom>
          <a:solidFill>
            <a:srgbClr val="78D2D3"/>
          </a:solidFill>
          <a:ln>
            <a:noFill/>
          </a:ln>
          <a:effectLst>
            <a:outerShdw blurRad="444500" sx="103000" sy="103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540000" bIns="45720" rtlCol="0" anchor="ctr"/>
          <a:lstStyle/>
          <a:p>
            <a:pPr algn="ctr"/>
            <a:r>
              <a:rPr lang="da-DK" sz="2400" b="1" err="1">
                <a:solidFill>
                  <a:schemeClr val="tx1"/>
                </a:solidFill>
                <a:ea typeface="Calibri"/>
                <a:cs typeface="Calibri"/>
              </a:rPr>
              <a:t>Our</a:t>
            </a:r>
            <a:r>
              <a:rPr lang="da-DK" sz="2400" b="1">
                <a:solidFill>
                  <a:schemeClr val="tx1"/>
                </a:solidFill>
                <a:ea typeface="Calibri"/>
                <a:cs typeface="Calibri"/>
              </a:rPr>
              <a:t> </a:t>
            </a:r>
            <a:r>
              <a:rPr lang="da-DK" sz="2400" b="1" err="1">
                <a:solidFill>
                  <a:schemeClr val="tx1"/>
                </a:solidFill>
                <a:ea typeface="Calibri"/>
                <a:cs typeface="Calibri"/>
              </a:rPr>
              <a:t>results</a:t>
            </a:r>
            <a:r>
              <a:rPr lang="da-DK" sz="2400" b="1">
                <a:solidFill>
                  <a:schemeClr val="tx1"/>
                </a:solidFill>
                <a:ea typeface="Calibri"/>
                <a:cs typeface="Calibri"/>
              </a:rPr>
              <a:t> deliver </a:t>
            </a:r>
            <a:r>
              <a:rPr lang="da-DK" sz="2400" b="1" err="1">
                <a:solidFill>
                  <a:schemeClr val="tx1"/>
                </a:solidFill>
                <a:ea typeface="Calibri"/>
                <a:cs typeface="Calibri"/>
              </a:rPr>
              <a:t>tangible</a:t>
            </a:r>
            <a:r>
              <a:rPr lang="da-DK" sz="2400" b="1">
                <a:solidFill>
                  <a:schemeClr val="tx1"/>
                </a:solidFill>
                <a:ea typeface="Calibri"/>
                <a:cs typeface="Calibri"/>
              </a:rPr>
              <a:t>  </a:t>
            </a:r>
            <a:r>
              <a:rPr lang="da-DK" sz="2400" b="1" err="1">
                <a:solidFill>
                  <a:schemeClr val="tx1"/>
                </a:solidFill>
                <a:ea typeface="Calibri"/>
                <a:cs typeface="Calibri"/>
              </a:rPr>
              <a:t>value</a:t>
            </a:r>
            <a:r>
              <a:rPr lang="da-DK" sz="2400" b="1">
                <a:solidFill>
                  <a:schemeClr val="tx1"/>
                </a:solidFill>
                <a:ea typeface="Calibri"/>
                <a:cs typeface="Calibri"/>
              </a:rPr>
              <a:t> to the </a:t>
            </a:r>
            <a:r>
              <a:rPr lang="da-DK" sz="2400" b="1" err="1">
                <a:solidFill>
                  <a:schemeClr val="tx1"/>
                </a:solidFill>
                <a:ea typeface="Calibri"/>
                <a:cs typeface="Calibri"/>
              </a:rPr>
              <a:t>company</a:t>
            </a:r>
            <a:r>
              <a:rPr lang="da-DK" sz="2400" b="1">
                <a:solidFill>
                  <a:schemeClr val="tx1"/>
                </a:solidFill>
                <a:ea typeface="Calibri"/>
                <a:cs typeface="Calibri"/>
              </a:rPr>
              <a:t>!</a:t>
            </a:r>
          </a:p>
        </p:txBody>
      </p:sp>
      <p:sp>
        <p:nvSpPr>
          <p:cNvPr id="16" name="object 25">
            <a:extLst>
              <a:ext uri="{FF2B5EF4-FFF2-40B4-BE49-F238E27FC236}">
                <a16:creationId xmlns:a16="http://schemas.microsoft.com/office/drawing/2014/main" id="{00E6C2A2-3877-5D6C-C7A1-6F9FEF66C892}"/>
              </a:ext>
            </a:extLst>
          </p:cNvPr>
          <p:cNvSpPr/>
          <p:nvPr/>
        </p:nvSpPr>
        <p:spPr>
          <a:xfrm>
            <a:off x="215694" y="261975"/>
            <a:ext cx="4641783" cy="807760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66"/>
          </a:p>
        </p:txBody>
      </p:sp>
      <p:sp>
        <p:nvSpPr>
          <p:cNvPr id="17" name="object 26">
            <a:extLst>
              <a:ext uri="{FF2B5EF4-FFF2-40B4-BE49-F238E27FC236}">
                <a16:creationId xmlns:a16="http://schemas.microsoft.com/office/drawing/2014/main" id="{97FB79BE-014C-4940-9379-4AA5C1462C5E}"/>
              </a:ext>
            </a:extLst>
          </p:cNvPr>
          <p:cNvSpPr txBox="1"/>
          <p:nvPr/>
        </p:nvSpPr>
        <p:spPr>
          <a:xfrm>
            <a:off x="215694" y="354361"/>
            <a:ext cx="3497182" cy="698666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6109" rIns="0" bIns="0" rtlCol="0" anchor="t">
            <a:spAutoFit/>
          </a:bodyPr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">
              <a:spcBef>
                <a:spcPts val="48"/>
              </a:spcBef>
            </a:pPr>
            <a:r>
              <a:rPr lang="en-US" sz="2800" b="1">
                <a:solidFill>
                  <a:srgbClr val="083D65"/>
                </a:solidFill>
                <a:latin typeface="Segoe UI"/>
                <a:ea typeface="Open Sans"/>
                <a:cs typeface="Segoe UI"/>
              </a:rPr>
              <a:t> </a:t>
            </a:r>
            <a:r>
              <a:rPr lang="en-US" sz="3200" b="1">
                <a:latin typeface="Segoe UI"/>
                <a:ea typeface="Open Sans"/>
                <a:cs typeface="Segoe UI"/>
              </a:rPr>
              <a:t>Business Impact</a:t>
            </a:r>
            <a:endParaRPr lang="en-US" sz="32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5715">
              <a:spcBef>
                <a:spcPts val="48"/>
              </a:spcBef>
            </a:pPr>
            <a:endParaRPr lang="en-US" sz="1300">
              <a:solidFill>
                <a:schemeClr val="bg1"/>
              </a:solidFill>
            </a:endParaRPr>
          </a:p>
        </p:txBody>
      </p:sp>
      <p:pic>
        <p:nvPicPr>
          <p:cNvPr id="20" name="Picture 19" descr="A black and white logo&#10;&#10;Description automatically generated">
            <a:extLst>
              <a:ext uri="{FF2B5EF4-FFF2-40B4-BE49-F238E27FC236}">
                <a16:creationId xmlns:a16="http://schemas.microsoft.com/office/drawing/2014/main" id="{94DB17B0-3A9B-34B2-DDCA-EC247FB876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9023" y="62069"/>
            <a:ext cx="797283" cy="573216"/>
          </a:xfrm>
          <a:prstGeom prst="rect">
            <a:avLst/>
          </a:prstGeom>
        </p:spPr>
      </p:pic>
      <p:pic>
        <p:nvPicPr>
          <p:cNvPr id="21" name="Picture 20" descr="A logo for a company&#10;&#10;Description automatically generated">
            <a:extLst>
              <a:ext uri="{FF2B5EF4-FFF2-40B4-BE49-F238E27FC236}">
                <a16:creationId xmlns:a16="http://schemas.microsoft.com/office/drawing/2014/main" id="{EAADEFF8-47CD-0222-325B-6F64E1866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507" y="74594"/>
            <a:ext cx="974516" cy="54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422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: Top Corners Rounded 123">
            <a:extLst>
              <a:ext uri="{FF2B5EF4-FFF2-40B4-BE49-F238E27FC236}">
                <a16:creationId xmlns:a16="http://schemas.microsoft.com/office/drawing/2014/main" id="{A5E782FC-0BA0-C4C1-3E49-FB13EC888ED1}"/>
              </a:ext>
            </a:extLst>
          </p:cNvPr>
          <p:cNvSpPr/>
          <p:nvPr/>
        </p:nvSpPr>
        <p:spPr>
          <a:xfrm>
            <a:off x="0" y="3392488"/>
            <a:ext cx="12192000" cy="3465512"/>
          </a:xfrm>
          <a:prstGeom prst="round2SameRect">
            <a:avLst>
              <a:gd name="adj1" fmla="val 9319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: Top Corners Rounded 121">
            <a:extLst>
              <a:ext uri="{FF2B5EF4-FFF2-40B4-BE49-F238E27FC236}">
                <a16:creationId xmlns:a16="http://schemas.microsoft.com/office/drawing/2014/main" id="{60B99FB8-1174-4E5C-3E5E-DAE9CED04241}"/>
              </a:ext>
            </a:extLst>
          </p:cNvPr>
          <p:cNvSpPr/>
          <p:nvPr/>
        </p:nvSpPr>
        <p:spPr>
          <a:xfrm>
            <a:off x="1549400" y="5774788"/>
            <a:ext cx="2997200" cy="3048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544BF8CF-720E-A399-9DD1-87A10277D29F}"/>
              </a:ext>
            </a:extLst>
          </p:cNvPr>
          <p:cNvSpPr/>
          <p:nvPr/>
        </p:nvSpPr>
        <p:spPr>
          <a:xfrm>
            <a:off x="563880" y="1859280"/>
            <a:ext cx="4968240" cy="4064000"/>
          </a:xfrm>
          <a:prstGeom prst="roundRect">
            <a:avLst>
              <a:gd name="adj" fmla="val 9275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Rectangle: Top Corners Rounded 117">
            <a:extLst>
              <a:ext uri="{FF2B5EF4-FFF2-40B4-BE49-F238E27FC236}">
                <a16:creationId xmlns:a16="http://schemas.microsoft.com/office/drawing/2014/main" id="{744E9071-A534-E396-CAD4-232A761F23AA}"/>
              </a:ext>
            </a:extLst>
          </p:cNvPr>
          <p:cNvSpPr/>
          <p:nvPr/>
        </p:nvSpPr>
        <p:spPr>
          <a:xfrm>
            <a:off x="7437120" y="5774788"/>
            <a:ext cx="2997200" cy="3048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98D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37FADA9-36BD-2110-C6FB-0C9394C12CFA}"/>
              </a:ext>
            </a:extLst>
          </p:cNvPr>
          <p:cNvSpPr/>
          <p:nvPr/>
        </p:nvSpPr>
        <p:spPr>
          <a:xfrm>
            <a:off x="6451600" y="1859280"/>
            <a:ext cx="4968240" cy="4064000"/>
          </a:xfrm>
          <a:prstGeom prst="roundRect">
            <a:avLst>
              <a:gd name="adj" fmla="val 9275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D86C235-C317-C84B-94BA-87AE0E5EFF1B}"/>
              </a:ext>
            </a:extLst>
          </p:cNvPr>
          <p:cNvSpPr/>
          <p:nvPr/>
        </p:nvSpPr>
        <p:spPr>
          <a:xfrm>
            <a:off x="1372200" y="1578530"/>
            <a:ext cx="3351600" cy="586295"/>
          </a:xfrm>
          <a:prstGeom prst="roundRect">
            <a:avLst>
              <a:gd name="adj" fmla="val 50000"/>
            </a:avLst>
          </a:prstGeom>
          <a:solidFill>
            <a:srgbClr val="74BDE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0000" bIns="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   </a:t>
            </a:r>
            <a:r>
              <a:rPr lang="en-US" sz="2400" b="1">
                <a:solidFill>
                  <a:schemeClr val="tx1"/>
                </a:solidFill>
              </a:rPr>
              <a:t>Recommendations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72F4E21-6023-9075-09BC-3766C83E28CF}"/>
              </a:ext>
            </a:extLst>
          </p:cNvPr>
          <p:cNvSpPr/>
          <p:nvPr/>
        </p:nvSpPr>
        <p:spPr>
          <a:xfrm>
            <a:off x="7260235" y="1578530"/>
            <a:ext cx="3350970" cy="586295"/>
          </a:xfrm>
          <a:prstGeom prst="roundRect">
            <a:avLst>
              <a:gd name="adj" fmla="val 50000"/>
            </a:avLst>
          </a:prstGeom>
          <a:solidFill>
            <a:srgbClr val="98DBA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0000" bIns="0"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</a:rPr>
              <a:t>Lessons learned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06882-E379-11BC-54AB-34D0B79A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" y="365125"/>
            <a:ext cx="11239500" cy="968375"/>
          </a:xfrm>
        </p:spPr>
        <p:txBody>
          <a:bodyPr/>
          <a:lstStyle/>
          <a:p>
            <a:r>
              <a:rPr lang="en-ID"/>
              <a:t>Reflection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FFF774-74E4-3BD5-337B-CEC5B13CFF61}"/>
              </a:ext>
            </a:extLst>
          </p:cNvPr>
          <p:cNvSpPr txBox="1"/>
          <p:nvPr/>
        </p:nvSpPr>
        <p:spPr>
          <a:xfrm>
            <a:off x="763800" y="2673678"/>
            <a:ext cx="4567830" cy="547042"/>
          </a:xfrm>
          <a:prstGeom prst="rect">
            <a:avLst/>
          </a:prstGeom>
          <a:noFill/>
        </p:spPr>
        <p:txBody>
          <a:bodyPr wrap="square" lIns="91440" tIns="45720" rIns="91440" bIns="45720" anchor="t">
            <a:noAutofit/>
          </a:bodyPr>
          <a:lstStyle/>
          <a:p>
            <a:r>
              <a:rPr lang="en-ID" sz="1400">
                <a:solidFill>
                  <a:schemeClr val="tx2">
                    <a:lumMod val="75000"/>
                  </a:schemeClr>
                </a:solidFill>
                <a:ea typeface="Calibri"/>
                <a:cs typeface="Calibri"/>
              </a:rPr>
              <a:t>Integrate the predictive model into procurement planning</a:t>
            </a:r>
            <a:endParaRPr lang="en-ID" sz="1400" b="0" i="0">
              <a:solidFill>
                <a:schemeClr val="tx2">
                  <a:lumMod val="75000"/>
                </a:schemeClr>
              </a:solidFill>
              <a:effectLst/>
              <a:ea typeface="Calibri"/>
              <a:cs typeface="Calibri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3A353D6-F242-8A3E-7FEC-93215E022784}"/>
              </a:ext>
            </a:extLst>
          </p:cNvPr>
          <p:cNvSpPr txBox="1"/>
          <p:nvPr/>
        </p:nvSpPr>
        <p:spPr>
          <a:xfrm>
            <a:off x="763800" y="3915772"/>
            <a:ext cx="4567830" cy="547042"/>
          </a:xfrm>
          <a:prstGeom prst="rect">
            <a:avLst/>
          </a:prstGeom>
          <a:noFill/>
        </p:spPr>
        <p:txBody>
          <a:bodyPr wrap="square" lIns="91440" tIns="45720" rIns="91440" bIns="45720" anchor="t">
            <a:noAutofit/>
          </a:bodyPr>
          <a:lstStyle/>
          <a:p>
            <a:r>
              <a:rPr lang="en-ID" sz="1400">
                <a:solidFill>
                  <a:schemeClr val="tx2">
                    <a:lumMod val="75000"/>
                  </a:schemeClr>
                </a:solidFill>
                <a:ea typeface="Calibri"/>
                <a:cs typeface="Calibri"/>
              </a:rPr>
              <a:t>Conduct quarterly reviews to retain the model as trends evolve</a:t>
            </a:r>
            <a:endParaRPr lang="en-ID" sz="1400" b="0" i="0">
              <a:solidFill>
                <a:schemeClr val="tx2">
                  <a:lumMod val="75000"/>
                </a:schemeClr>
              </a:solidFill>
              <a:effectLst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46CAB42-A640-8CB1-1AFF-1FE2AB99B8F6}"/>
              </a:ext>
            </a:extLst>
          </p:cNvPr>
          <p:cNvSpPr txBox="1"/>
          <p:nvPr/>
        </p:nvSpPr>
        <p:spPr>
          <a:xfrm>
            <a:off x="6686244" y="2673678"/>
            <a:ext cx="4567830" cy="547042"/>
          </a:xfrm>
          <a:prstGeom prst="rect">
            <a:avLst/>
          </a:prstGeom>
          <a:noFill/>
        </p:spPr>
        <p:txBody>
          <a:bodyPr wrap="square" lIns="91440" tIns="45720" rIns="91440" bIns="45720" anchor="t">
            <a:noAutofit/>
          </a:bodyPr>
          <a:lstStyle/>
          <a:p>
            <a:r>
              <a:rPr lang="en-ID" sz="1400">
                <a:solidFill>
                  <a:schemeClr val="tx2">
                    <a:lumMod val="75000"/>
                  </a:schemeClr>
                </a:solidFill>
              </a:rPr>
              <a:t>Data quality issues were a significant hurdle; resolving them improved model accuracy</a:t>
            </a:r>
          </a:p>
          <a:p>
            <a:endParaRPr lang="en-ID" sz="1400">
              <a:solidFill>
                <a:schemeClr val="tx2">
                  <a:lumMod val="75000"/>
                </a:schemeClr>
              </a:solidFill>
            </a:endParaRPr>
          </a:p>
          <a:p>
            <a:endParaRPr lang="en-ID" sz="1400" b="0" i="0">
              <a:solidFill>
                <a:schemeClr val="tx2">
                  <a:lumMod val="75000"/>
                </a:schemeClr>
              </a:solidFill>
              <a:effectLst/>
            </a:endParaRPr>
          </a:p>
          <a:p>
            <a:r>
              <a:rPr lang="en-ID" sz="1400">
                <a:solidFill>
                  <a:schemeClr val="tx2">
                    <a:lumMod val="75000"/>
                  </a:schemeClr>
                </a:solidFill>
              </a:rPr>
              <a:t>Real world data can bear significant challenges.</a:t>
            </a:r>
          </a:p>
          <a:p>
            <a:endParaRPr lang="en-ID" sz="1400">
              <a:solidFill>
                <a:schemeClr val="tx2">
                  <a:lumMod val="75000"/>
                </a:schemeClr>
              </a:solidFill>
            </a:endParaRPr>
          </a:p>
          <a:p>
            <a:endParaRPr lang="en-ID" sz="1400" b="0" i="0">
              <a:solidFill>
                <a:schemeClr val="tx2">
                  <a:lumMod val="75000"/>
                </a:schemeClr>
              </a:solidFill>
              <a:effectLst/>
            </a:endParaRPr>
          </a:p>
          <a:p>
            <a:r>
              <a:rPr lang="en-ID" sz="1400">
                <a:solidFill>
                  <a:schemeClr val="tx2">
                    <a:lumMod val="75000"/>
                  </a:schemeClr>
                </a:solidFill>
              </a:rPr>
              <a:t>Working within large teams can mean dealing with serious communication and collaboration issues</a:t>
            </a:r>
            <a:endParaRPr lang="en-ID" sz="1400" b="0" i="0">
              <a:solidFill>
                <a:schemeClr val="tx2">
                  <a:lumMod val="75000"/>
                </a:schemeClr>
              </a:solidFill>
              <a:effectLst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90FA2B3B-B1CB-7C03-0156-C27F0F9326C5}"/>
              </a:ext>
            </a:extLst>
          </p:cNvPr>
          <p:cNvSpPr/>
          <p:nvPr/>
        </p:nvSpPr>
        <p:spPr>
          <a:xfrm>
            <a:off x="7344721" y="1630966"/>
            <a:ext cx="481422" cy="481422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0306C1EE-39ED-A6B2-F49C-C6A8BFF9D431}"/>
              </a:ext>
            </a:extLst>
          </p:cNvPr>
          <p:cNvSpPr/>
          <p:nvPr/>
        </p:nvSpPr>
        <p:spPr>
          <a:xfrm>
            <a:off x="1441761" y="1630966"/>
            <a:ext cx="481422" cy="481422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458AB9F-C870-4057-32DB-D2A4075EDD45}"/>
              </a:ext>
            </a:extLst>
          </p:cNvPr>
          <p:cNvCxnSpPr>
            <a:cxnSpLocks/>
          </p:cNvCxnSpPr>
          <p:nvPr/>
        </p:nvCxnSpPr>
        <p:spPr>
          <a:xfrm>
            <a:off x="972659" y="3414632"/>
            <a:ext cx="415068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C0F290A-5D1A-C41A-1EFD-867E47DF49FC}"/>
              </a:ext>
            </a:extLst>
          </p:cNvPr>
          <p:cNvCxnSpPr>
            <a:cxnSpLocks/>
          </p:cNvCxnSpPr>
          <p:nvPr/>
        </p:nvCxnSpPr>
        <p:spPr>
          <a:xfrm>
            <a:off x="972659" y="4656726"/>
            <a:ext cx="415068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D9581282-A610-EC5E-2308-E668EC8731E5}"/>
              </a:ext>
            </a:extLst>
          </p:cNvPr>
          <p:cNvCxnSpPr>
            <a:cxnSpLocks/>
          </p:cNvCxnSpPr>
          <p:nvPr/>
        </p:nvCxnSpPr>
        <p:spPr>
          <a:xfrm>
            <a:off x="6860379" y="3466769"/>
            <a:ext cx="415068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8F3499E8-F111-7E58-C37D-F4470BD503B3}"/>
              </a:ext>
            </a:extLst>
          </p:cNvPr>
          <p:cNvCxnSpPr>
            <a:cxnSpLocks/>
          </p:cNvCxnSpPr>
          <p:nvPr/>
        </p:nvCxnSpPr>
        <p:spPr>
          <a:xfrm>
            <a:off x="6860379" y="4656726"/>
            <a:ext cx="415068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" name="Graphic 132" descr="Badge Tick1 outline">
            <a:extLst>
              <a:ext uri="{FF2B5EF4-FFF2-40B4-BE49-F238E27FC236}">
                <a16:creationId xmlns:a16="http://schemas.microsoft.com/office/drawing/2014/main" id="{30054D2C-531C-2DCA-F3C7-D0791644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8575" y="1677780"/>
            <a:ext cx="387795" cy="387795"/>
          </a:xfrm>
          <a:prstGeom prst="rect">
            <a:avLst/>
          </a:prstGeom>
        </p:spPr>
      </p:pic>
      <p:pic>
        <p:nvPicPr>
          <p:cNvPr id="3" name="Graphic 2" descr="Badge Tick1 outline">
            <a:extLst>
              <a:ext uri="{FF2B5EF4-FFF2-40B4-BE49-F238E27FC236}">
                <a16:creationId xmlns:a16="http://schemas.microsoft.com/office/drawing/2014/main" id="{DB441A2C-86DD-02F0-778E-F7AE56BF21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4075" y="1677780"/>
            <a:ext cx="387795" cy="387795"/>
          </a:xfrm>
          <a:prstGeom prst="rect">
            <a:avLst/>
          </a:prstGeom>
        </p:spPr>
      </p:pic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53E6EC23-5FD5-C251-9976-626B247306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062" y="161305"/>
            <a:ext cx="974516" cy="548165"/>
          </a:xfrm>
          <a:prstGeom prst="rect">
            <a:avLst/>
          </a:prstGeom>
        </p:spPr>
      </p:pic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485529DD-A2DB-3428-B5AB-C959F2526E4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407" y="136254"/>
            <a:ext cx="797283" cy="5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9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8FD49D-1B44-DD93-C8EE-C8C3B74184A1}"/>
              </a:ext>
            </a:extLst>
          </p:cNvPr>
          <p:cNvCxnSpPr>
            <a:cxnSpLocks/>
          </p:cNvCxnSpPr>
          <p:nvPr/>
        </p:nvCxnSpPr>
        <p:spPr>
          <a:xfrm flipH="1">
            <a:off x="731520" y="5592512"/>
            <a:ext cx="5120640" cy="0"/>
          </a:xfrm>
          <a:prstGeom prst="line">
            <a:avLst/>
          </a:prstGeom>
          <a:ln w="22225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Single Corner Rounded 20">
            <a:extLst>
              <a:ext uri="{FF2B5EF4-FFF2-40B4-BE49-F238E27FC236}">
                <a16:creationId xmlns:a16="http://schemas.microsoft.com/office/drawing/2014/main" id="{B5190587-519F-6518-7274-975CF1C65B1A}"/>
              </a:ext>
            </a:extLst>
          </p:cNvPr>
          <p:cNvSpPr/>
          <p:nvPr/>
        </p:nvSpPr>
        <p:spPr>
          <a:xfrm flipH="1" flipV="1">
            <a:off x="6796056" y="-5"/>
            <a:ext cx="5395944" cy="6858004"/>
          </a:xfrm>
          <a:prstGeom prst="round1Rect">
            <a:avLst>
              <a:gd name="adj" fmla="val 689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Single Corner Rounded 18">
            <a:extLst>
              <a:ext uri="{FF2B5EF4-FFF2-40B4-BE49-F238E27FC236}">
                <a16:creationId xmlns:a16="http://schemas.microsoft.com/office/drawing/2014/main" id="{76D19638-7B4B-B7E9-4055-A7A56B9DCD4E}"/>
              </a:ext>
            </a:extLst>
          </p:cNvPr>
          <p:cNvSpPr/>
          <p:nvPr/>
        </p:nvSpPr>
        <p:spPr>
          <a:xfrm flipH="1" flipV="1">
            <a:off x="7177056" y="-5"/>
            <a:ext cx="5014944" cy="6858004"/>
          </a:xfrm>
          <a:prstGeom prst="round1Rect">
            <a:avLst>
              <a:gd name="adj" fmla="val 689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06882-E379-11BC-54AB-34D0B79A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1543808"/>
            <a:ext cx="5414637" cy="1317307"/>
          </a:xfrm>
        </p:spPr>
        <p:txBody>
          <a:bodyPr lIns="0" rIns="0">
            <a:noAutofit/>
          </a:bodyPr>
          <a:lstStyle/>
          <a:p>
            <a:r>
              <a:rPr lang="en-ID" sz="3600" b="0"/>
              <a:t>Future Opportunities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C0599B-A651-2B98-47FD-13ACDC6D3F1F}"/>
              </a:ext>
            </a:extLst>
          </p:cNvPr>
          <p:cNvGrpSpPr/>
          <p:nvPr/>
        </p:nvGrpSpPr>
        <p:grpSpPr>
          <a:xfrm>
            <a:off x="731520" y="884769"/>
            <a:ext cx="1119275" cy="243042"/>
            <a:chOff x="257175" y="1857375"/>
            <a:chExt cx="3333750" cy="7239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B0892CA-5EB6-2D78-7491-D8CA6E6FBCF9}"/>
                </a:ext>
              </a:extLst>
            </p:cNvPr>
            <p:cNvSpPr/>
            <p:nvPr/>
          </p:nvSpPr>
          <p:spPr>
            <a:xfrm>
              <a:off x="257175" y="1857375"/>
              <a:ext cx="723900" cy="723900"/>
            </a:xfrm>
            <a:prstGeom prst="ellipse">
              <a:avLst/>
            </a:prstGeom>
            <a:solidFill>
              <a:srgbClr val="74BD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8216636-C867-A4AE-6A03-D5203417EB6F}"/>
                </a:ext>
              </a:extLst>
            </p:cNvPr>
            <p:cNvSpPr/>
            <p:nvPr/>
          </p:nvSpPr>
          <p:spPr>
            <a:xfrm>
              <a:off x="1127125" y="1857375"/>
              <a:ext cx="723900" cy="723900"/>
            </a:xfrm>
            <a:prstGeom prst="ellipse">
              <a:avLst/>
            </a:prstGeom>
            <a:solidFill>
              <a:srgbClr val="78D2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5F12755-3396-948F-98A1-4C0DB14B4DFA}"/>
                </a:ext>
              </a:extLst>
            </p:cNvPr>
            <p:cNvSpPr/>
            <p:nvPr/>
          </p:nvSpPr>
          <p:spPr>
            <a:xfrm>
              <a:off x="1997075" y="1857375"/>
              <a:ext cx="723900" cy="723900"/>
            </a:xfrm>
            <a:prstGeom prst="ellipse">
              <a:avLst/>
            </a:prstGeom>
            <a:solidFill>
              <a:srgbClr val="98D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E6C9F0E-4077-4927-2D3A-6F1325ABBBDC}"/>
                </a:ext>
              </a:extLst>
            </p:cNvPr>
            <p:cNvSpPr/>
            <p:nvPr/>
          </p:nvSpPr>
          <p:spPr>
            <a:xfrm>
              <a:off x="2867025" y="1857375"/>
              <a:ext cx="723900" cy="723900"/>
            </a:xfrm>
            <a:prstGeom prst="ellipse">
              <a:avLst/>
            </a:prstGeom>
            <a:solidFill>
              <a:srgbClr val="CDE4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D3132862-FD64-AF3E-833E-95F1164E33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699" y="5787870"/>
            <a:ext cx="1150132" cy="826901"/>
          </a:xfrm>
          <a:prstGeom prst="rect">
            <a:avLst/>
          </a:prstGeom>
          <a:solidFill>
            <a:srgbClr val="74BDE0"/>
          </a:solidFill>
        </p:spPr>
      </p:pic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41CCB1F0-2E11-BF25-9065-152550E9C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842" y="5673927"/>
            <a:ext cx="1875179" cy="1054787"/>
          </a:xfrm>
          <a:prstGeom prst="rect">
            <a:avLst/>
          </a:prstGeom>
          <a:solidFill>
            <a:srgbClr val="74BDE0"/>
          </a:solidFill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B2285D-D6DD-70BD-6628-D4F3C0684410}"/>
              </a:ext>
            </a:extLst>
          </p:cNvPr>
          <p:cNvSpPr txBox="1">
            <a:spLocks/>
          </p:cNvSpPr>
          <p:nvPr/>
        </p:nvSpPr>
        <p:spPr>
          <a:xfrm>
            <a:off x="883919" y="2807369"/>
            <a:ext cx="5414637" cy="243519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>
                <a:solidFill>
                  <a:schemeClr val="tx1"/>
                </a:solidFill>
                <a:latin typeface="+mn-lt"/>
                <a:cs typeface="Segoe UI"/>
              </a:rPr>
              <a:t>Keep optimizing the model.</a:t>
            </a:r>
          </a:p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sz="2000">
              <a:solidFill>
                <a:schemeClr val="tx1"/>
              </a:solidFill>
              <a:latin typeface="+mn-lt"/>
              <a:cs typeface="Segoe UI"/>
            </a:endParaRPr>
          </a:p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>
                <a:solidFill>
                  <a:schemeClr val="tx1"/>
                </a:solidFill>
                <a:latin typeface="+mn-lt"/>
                <a:cs typeface="Segoe UI"/>
              </a:rPr>
              <a:t>Extension of the model to other supply chain departments or product categories.</a:t>
            </a:r>
          </a:p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sz="2000">
              <a:solidFill>
                <a:schemeClr val="tx1"/>
              </a:solidFill>
              <a:latin typeface="+mn-lt"/>
              <a:cs typeface="Segoe UI"/>
            </a:endParaRPr>
          </a:p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>
                <a:solidFill>
                  <a:schemeClr val="tx1"/>
                </a:solidFill>
                <a:latin typeface="+mn-lt"/>
                <a:cs typeface="Segoe UI"/>
              </a:rPr>
              <a:t> Deployment of the model and integration into our dashboarding app for live predictions</a:t>
            </a:r>
          </a:p>
          <a:p>
            <a:pPr marL="227965" indent="-22796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>
                <a:solidFill>
                  <a:schemeClr val="tx1"/>
                </a:solidFill>
                <a:latin typeface="+mn-lt"/>
                <a:cs typeface="Segoe UI"/>
              </a:rPr>
              <a:t>Integration of external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000">
              <a:solidFill>
                <a:schemeClr val="tx1"/>
              </a:solidFill>
              <a:latin typeface="+mn-lt"/>
              <a:cs typeface="Segoe U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000">
              <a:solidFill>
                <a:schemeClr val="tx1"/>
              </a:solidFill>
              <a:latin typeface="+mn-lt"/>
              <a:cs typeface="Segoe U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000">
              <a:solidFill>
                <a:schemeClr val="tx1"/>
              </a:solidFill>
              <a:latin typeface="+mn-lt"/>
              <a:cs typeface="Segoe U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800">
              <a:solidFill>
                <a:schemeClr val="tx1"/>
              </a:solidFill>
              <a:latin typeface="+mn-lt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938403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137AC-6495-E784-8D31-F828E934B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B67EEF1-A7E6-A8D2-9662-42C273539C10}"/>
              </a:ext>
            </a:extLst>
          </p:cNvPr>
          <p:cNvCxnSpPr>
            <a:cxnSpLocks/>
          </p:cNvCxnSpPr>
          <p:nvPr/>
        </p:nvCxnSpPr>
        <p:spPr>
          <a:xfrm flipH="1">
            <a:off x="731520" y="5592512"/>
            <a:ext cx="5120640" cy="0"/>
          </a:xfrm>
          <a:prstGeom prst="line">
            <a:avLst/>
          </a:prstGeom>
          <a:ln w="22225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Single Corner Rounded 20">
            <a:extLst>
              <a:ext uri="{FF2B5EF4-FFF2-40B4-BE49-F238E27FC236}">
                <a16:creationId xmlns:a16="http://schemas.microsoft.com/office/drawing/2014/main" id="{E2F77A60-DC42-9240-EC4F-D4C47F6502B3}"/>
              </a:ext>
            </a:extLst>
          </p:cNvPr>
          <p:cNvSpPr/>
          <p:nvPr/>
        </p:nvSpPr>
        <p:spPr>
          <a:xfrm flipH="1" flipV="1">
            <a:off x="6796056" y="-5"/>
            <a:ext cx="5395944" cy="6858004"/>
          </a:xfrm>
          <a:prstGeom prst="round1Rect">
            <a:avLst>
              <a:gd name="adj" fmla="val 689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Single Corner Rounded 18">
            <a:extLst>
              <a:ext uri="{FF2B5EF4-FFF2-40B4-BE49-F238E27FC236}">
                <a16:creationId xmlns:a16="http://schemas.microsoft.com/office/drawing/2014/main" id="{23EA03A8-DFE9-6D80-D4DE-62D55EE0C586}"/>
              </a:ext>
            </a:extLst>
          </p:cNvPr>
          <p:cNvSpPr/>
          <p:nvPr/>
        </p:nvSpPr>
        <p:spPr>
          <a:xfrm flipH="1" flipV="1">
            <a:off x="7177056" y="-5"/>
            <a:ext cx="5014944" cy="6858004"/>
          </a:xfrm>
          <a:prstGeom prst="round1Rect">
            <a:avLst>
              <a:gd name="adj" fmla="val 689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87C066D-2906-339D-98B1-000E80DBABA2}"/>
              </a:ext>
            </a:extLst>
          </p:cNvPr>
          <p:cNvGrpSpPr/>
          <p:nvPr/>
        </p:nvGrpSpPr>
        <p:grpSpPr>
          <a:xfrm>
            <a:off x="731520" y="884769"/>
            <a:ext cx="1119275" cy="243042"/>
            <a:chOff x="257175" y="1857375"/>
            <a:chExt cx="3333750" cy="7239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133E1E2-1C23-7946-44A7-D25BC0B8B72F}"/>
                </a:ext>
              </a:extLst>
            </p:cNvPr>
            <p:cNvSpPr/>
            <p:nvPr/>
          </p:nvSpPr>
          <p:spPr>
            <a:xfrm>
              <a:off x="257175" y="1857375"/>
              <a:ext cx="723900" cy="723900"/>
            </a:xfrm>
            <a:prstGeom prst="ellipse">
              <a:avLst/>
            </a:prstGeom>
            <a:solidFill>
              <a:srgbClr val="74BD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D717729-2E2A-1D4C-42EE-CD0F54DE59DA}"/>
                </a:ext>
              </a:extLst>
            </p:cNvPr>
            <p:cNvSpPr/>
            <p:nvPr/>
          </p:nvSpPr>
          <p:spPr>
            <a:xfrm>
              <a:off x="1127125" y="1857375"/>
              <a:ext cx="723900" cy="723900"/>
            </a:xfrm>
            <a:prstGeom prst="ellipse">
              <a:avLst/>
            </a:prstGeom>
            <a:solidFill>
              <a:srgbClr val="78D2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25CEF3-62C6-673C-F1FC-B133FE16FB46}"/>
                </a:ext>
              </a:extLst>
            </p:cNvPr>
            <p:cNvSpPr/>
            <p:nvPr/>
          </p:nvSpPr>
          <p:spPr>
            <a:xfrm>
              <a:off x="1997075" y="1857375"/>
              <a:ext cx="723900" cy="723900"/>
            </a:xfrm>
            <a:prstGeom prst="ellipse">
              <a:avLst/>
            </a:prstGeom>
            <a:solidFill>
              <a:srgbClr val="98D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C969A5F-F13C-F193-5158-2E579C8B2641}"/>
                </a:ext>
              </a:extLst>
            </p:cNvPr>
            <p:cNvSpPr/>
            <p:nvPr/>
          </p:nvSpPr>
          <p:spPr>
            <a:xfrm>
              <a:off x="2867025" y="1857375"/>
              <a:ext cx="723900" cy="723900"/>
            </a:xfrm>
            <a:prstGeom prst="ellipse">
              <a:avLst/>
            </a:prstGeom>
            <a:solidFill>
              <a:srgbClr val="CDE4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5A621F29-9D0C-3D5D-A00A-23A078DE65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142" y="5903497"/>
            <a:ext cx="859432" cy="617899"/>
          </a:xfrm>
          <a:prstGeom prst="rect">
            <a:avLst/>
          </a:prstGeom>
          <a:solidFill>
            <a:srgbClr val="74BDE0"/>
          </a:solidFill>
        </p:spPr>
      </p:pic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0DF2CCF2-07B8-45DD-6457-ADD0B599F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825" y="5743084"/>
            <a:ext cx="1383670" cy="778314"/>
          </a:xfrm>
          <a:prstGeom prst="rect">
            <a:avLst/>
          </a:prstGeom>
          <a:solidFill>
            <a:srgbClr val="74BDE0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473D60B-1729-D07B-AE77-541F7C3AF8F0}"/>
              </a:ext>
            </a:extLst>
          </p:cNvPr>
          <p:cNvSpPr/>
          <p:nvPr/>
        </p:nvSpPr>
        <p:spPr>
          <a:xfrm>
            <a:off x="974563" y="1700463"/>
            <a:ext cx="4712363" cy="2261932"/>
          </a:xfrm>
          <a:prstGeom prst="rect">
            <a:avLst/>
          </a:prstGeom>
          <a:solidFill>
            <a:srgbClr val="74BDE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/>
              <a:t>THANK YOU</a:t>
            </a:r>
            <a:endParaRPr lang="LID4096" sz="3600" b="1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71D8916-FE5C-C17C-97E2-7679BBC82327}"/>
              </a:ext>
            </a:extLst>
          </p:cNvPr>
          <p:cNvSpPr txBox="1">
            <a:spLocks/>
          </p:cNvSpPr>
          <p:nvPr/>
        </p:nvSpPr>
        <p:spPr>
          <a:xfrm>
            <a:off x="8121473" y="1527204"/>
            <a:ext cx="2735997" cy="243519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tx1"/>
                </a:solidFill>
                <a:latin typeface="+mn-lt"/>
                <a:cs typeface="Segoe UI"/>
              </a:rPr>
              <a:t>Eleftherios Kokkinis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400">
              <a:solidFill>
                <a:schemeClr val="tx1"/>
              </a:solidFill>
              <a:latin typeface="+mn-lt"/>
              <a:cs typeface="Segoe U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tx1"/>
                </a:solidFill>
                <a:latin typeface="+mn-lt"/>
                <a:cs typeface="Segoe UI"/>
              </a:rPr>
              <a:t>Rachael Natumanya</a:t>
            </a:r>
          </a:p>
        </p:txBody>
      </p:sp>
    </p:spTree>
    <p:extLst>
      <p:ext uri="{BB962C8B-B14F-4D97-AF65-F5344CB8AC3E}">
        <p14:creationId xmlns:p14="http://schemas.microsoft.com/office/powerpoint/2010/main" val="18240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1FD8C54-4C3F-44EA-9673-BD480EC120A6}"/>
              </a:ext>
            </a:extLst>
          </p:cNvPr>
          <p:cNvGrpSpPr/>
          <p:nvPr/>
        </p:nvGrpSpPr>
        <p:grpSpPr>
          <a:xfrm>
            <a:off x="288436" y="3023994"/>
            <a:ext cx="5807396" cy="1530935"/>
            <a:chOff x="543826" y="2554818"/>
            <a:chExt cx="3425682" cy="128698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7233790-1B6D-4875-B97A-E9994CC2D151}"/>
                </a:ext>
              </a:extLst>
            </p:cNvPr>
            <p:cNvGrpSpPr/>
            <p:nvPr/>
          </p:nvGrpSpPr>
          <p:grpSpPr>
            <a:xfrm>
              <a:off x="1315790" y="2554818"/>
              <a:ext cx="1050338" cy="466793"/>
              <a:chOff x="1302338" y="1896979"/>
              <a:chExt cx="1050338" cy="466793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4A8F3DC-D1FA-49B5-AE50-458D87DB47F2}"/>
                  </a:ext>
                </a:extLst>
              </p:cNvPr>
              <p:cNvSpPr/>
              <p:nvPr/>
            </p:nvSpPr>
            <p:spPr>
              <a:xfrm>
                <a:off x="1302338" y="1896979"/>
                <a:ext cx="1050338" cy="288512"/>
              </a:xfrm>
              <a:prstGeom prst="rect">
                <a:avLst/>
              </a:prstGeom>
            </p:spPr>
            <p:txBody>
              <a:bodyPr wrap="square" lIns="0" tIns="0" rIns="0" bIns="0" anchor="t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83D65"/>
                  </a:solidFill>
                  <a:effectLst/>
                  <a:uLnTx/>
                  <a:uFillTx/>
                  <a:latin typeface="Segoe UI"/>
                  <a:ea typeface="Open Sans"/>
                  <a:cs typeface="Segoe UI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50E0D5B-32E7-45B7-8417-3D2C7694985A}"/>
                  </a:ext>
                </a:extLst>
              </p:cNvPr>
              <p:cNvSpPr/>
              <p:nvPr/>
            </p:nvSpPr>
            <p:spPr>
              <a:xfrm>
                <a:off x="1302338" y="2187459"/>
                <a:ext cx="1050338" cy="176313"/>
              </a:xfrm>
              <a:prstGeom prst="rect">
                <a:avLst/>
              </a:prstGeom>
            </p:spPr>
            <p:txBody>
              <a:bodyPr wrap="square" lIns="0" tIns="0" rIns="0" bIns="0" anchor="t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1" i="0" u="none" strike="noStrike" kern="1200" cap="none" spc="0" normalizeH="0" baseline="0" noProof="0">
                  <a:ln>
                    <a:noFill/>
                  </a:ln>
                  <a:solidFill>
                    <a:srgbClr val="083D65"/>
                  </a:solidFill>
                  <a:effectLst/>
                  <a:uLnTx/>
                  <a:uFillTx/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274503B-5122-4623-AB9F-1245C2B01E9D}"/>
                </a:ext>
              </a:extLst>
            </p:cNvPr>
            <p:cNvSpPr/>
            <p:nvPr/>
          </p:nvSpPr>
          <p:spPr>
            <a:xfrm>
              <a:off x="543826" y="3195474"/>
              <a:ext cx="3425682" cy="646331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4200" b="1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" name="object 25">
            <a:extLst>
              <a:ext uri="{FF2B5EF4-FFF2-40B4-BE49-F238E27FC236}">
                <a16:creationId xmlns:a16="http://schemas.microsoft.com/office/drawing/2014/main" id="{B18117FD-6AE8-922E-CD6E-CB1C3E7884EB}"/>
              </a:ext>
            </a:extLst>
          </p:cNvPr>
          <p:cNvSpPr/>
          <p:nvPr/>
        </p:nvSpPr>
        <p:spPr>
          <a:xfrm>
            <a:off x="0" y="0"/>
            <a:ext cx="4641783" cy="807760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66"/>
          </a:p>
        </p:txBody>
      </p:sp>
      <p:sp>
        <p:nvSpPr>
          <p:cNvPr id="3" name="object 26">
            <a:extLst>
              <a:ext uri="{FF2B5EF4-FFF2-40B4-BE49-F238E27FC236}">
                <a16:creationId xmlns:a16="http://schemas.microsoft.com/office/drawing/2014/main" id="{A5CAEED3-B572-F767-F819-A22405569FB1}"/>
              </a:ext>
            </a:extLst>
          </p:cNvPr>
          <p:cNvSpPr txBox="1"/>
          <p:nvPr/>
        </p:nvSpPr>
        <p:spPr>
          <a:xfrm>
            <a:off x="491766" y="170649"/>
            <a:ext cx="3497182" cy="637111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6109" rIns="0" bIns="0" rtlCol="0" anchor="t">
            <a:spAutoFit/>
          </a:bodyPr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">
              <a:spcBef>
                <a:spcPts val="48"/>
              </a:spcBef>
            </a:pPr>
            <a:r>
              <a:rPr lang="en-US" sz="2800" b="1">
                <a:latin typeface="Segoe UI"/>
                <a:ea typeface="Open Sans"/>
                <a:cs typeface="Segoe UI"/>
              </a:rPr>
              <a:t>Table of Contents</a:t>
            </a:r>
            <a:endParaRPr lang="en-US" sz="2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5715">
              <a:spcBef>
                <a:spcPts val="48"/>
              </a:spcBef>
            </a:pPr>
            <a:endParaRPr lang="en-US" sz="1300">
              <a:solidFill>
                <a:schemeClr val="bg1"/>
              </a:solidFill>
            </a:endParaRPr>
          </a:p>
        </p:txBody>
      </p:sp>
      <p:pic>
        <p:nvPicPr>
          <p:cNvPr id="6" name="Picture 5" descr="A logo for a company&#10;&#10;Description automatically generated">
            <a:extLst>
              <a:ext uri="{FF2B5EF4-FFF2-40B4-BE49-F238E27FC236}">
                <a16:creationId xmlns:a16="http://schemas.microsoft.com/office/drawing/2014/main" id="{EBA4BB57-E88C-6610-6F10-36C8FB2F89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821" y="85455"/>
            <a:ext cx="855589" cy="481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2050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D1B5983F-02ED-BB88-8F30-BF27F8BFA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711" y="85456"/>
            <a:ext cx="564853" cy="481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7C8F0A-F549-570E-F945-E5A9D9200937}"/>
              </a:ext>
            </a:extLst>
          </p:cNvPr>
          <p:cNvSpPr txBox="1"/>
          <p:nvPr/>
        </p:nvSpPr>
        <p:spPr>
          <a:xfrm>
            <a:off x="861800" y="909276"/>
            <a:ext cx="400705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Introduction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Overview of the client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Identifying the challenge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Framing the research question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Introducing the team</a:t>
            </a:r>
          </a:p>
          <a:p>
            <a:pPr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Project Approach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Brief roadmap overview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Highlighting key milestones</a:t>
            </a:r>
          </a:p>
          <a:p>
            <a:pPr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Results and Demonstration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Summary of key findings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Analysis of business impact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Live demonstration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Insights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Reflections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Proposed recommendations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Key lessons learned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/>
              <a:t> Exploring future opportunities</a:t>
            </a:r>
          </a:p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55933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8967D-7F66-F2CE-5F14-1C7994057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4;p14">
            <a:extLst>
              <a:ext uri="{FF2B5EF4-FFF2-40B4-BE49-F238E27FC236}">
                <a16:creationId xmlns:a16="http://schemas.microsoft.com/office/drawing/2014/main" id="{4A19C30D-1982-214E-DD35-BB7A8102B6F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1307218" y="193144"/>
            <a:ext cx="587039" cy="4219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B72EB4A-939C-7F3E-C6F1-E236DE75DA43}"/>
              </a:ext>
            </a:extLst>
          </p:cNvPr>
          <p:cNvGrpSpPr/>
          <p:nvPr/>
        </p:nvGrpSpPr>
        <p:grpSpPr>
          <a:xfrm>
            <a:off x="58" y="252489"/>
            <a:ext cx="4727601" cy="830779"/>
            <a:chOff x="0" y="5270500"/>
            <a:chExt cx="9455387" cy="895314"/>
          </a:xfrm>
        </p:grpSpPr>
        <p:sp>
          <p:nvSpPr>
            <p:cNvPr id="8" name="object 25">
              <a:extLst>
                <a:ext uri="{FF2B5EF4-FFF2-40B4-BE49-F238E27FC236}">
                  <a16:creationId xmlns:a16="http://schemas.microsoft.com/office/drawing/2014/main" id="{FC8B0383-3F92-0FF8-00B2-D88326D3B058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9" name="object 26">
              <a:extLst>
                <a:ext uri="{FF2B5EF4-FFF2-40B4-BE49-F238E27FC236}">
                  <a16:creationId xmlns:a16="http://schemas.microsoft.com/office/drawing/2014/main" id="{81955EBD-622F-1851-7AFC-F7D37D83DF66}"/>
                </a:ext>
              </a:extLst>
            </p:cNvPr>
            <p:cNvSpPr txBox="1"/>
            <p:nvPr/>
          </p:nvSpPr>
          <p:spPr>
            <a:xfrm>
              <a:off x="595382" y="5474357"/>
              <a:ext cx="8552297" cy="406885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sz="2400" b="1">
                  <a:latin typeface="Segoe UI" panose="020B0502040204020203" pitchFamily="34" charset="0"/>
                  <a:cs typeface="Segoe UI" panose="020B0502040204020203" pitchFamily="34" charset="0"/>
                </a:rPr>
                <a:t>OBJECTIVES</a:t>
              </a:r>
            </a:p>
          </p:txBody>
        </p:sp>
      </p:grpSp>
      <p:pic>
        <p:nvPicPr>
          <p:cNvPr id="2" name="Picture 1" descr="A logo for a company&#10;&#10;Description automatically generated">
            <a:extLst>
              <a:ext uri="{FF2B5EF4-FFF2-40B4-BE49-F238E27FC236}">
                <a16:creationId xmlns:a16="http://schemas.microsoft.com/office/drawing/2014/main" id="{CE0FDE90-EF2D-3334-D4C9-7F43D11374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147" y="93866"/>
            <a:ext cx="1103071" cy="62047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BEB8DF-003A-AD83-3790-4564EB480C2C}"/>
              </a:ext>
            </a:extLst>
          </p:cNvPr>
          <p:cNvSpPr/>
          <p:nvPr/>
        </p:nvSpPr>
        <p:spPr>
          <a:xfrm>
            <a:off x="1473314" y="1712424"/>
            <a:ext cx="2378299" cy="13737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400" b="1"/>
              <a:t>OBJECTIVE 1</a:t>
            </a:r>
            <a:endParaRPr lang="LID4096" sz="2400" b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2C00E1-2129-C2FB-34D9-E0F0B87FC1B7}"/>
              </a:ext>
            </a:extLst>
          </p:cNvPr>
          <p:cNvSpPr/>
          <p:nvPr/>
        </p:nvSpPr>
        <p:spPr>
          <a:xfrm>
            <a:off x="7927448" y="1712423"/>
            <a:ext cx="2378299" cy="13737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400" b="1">
                <a:solidFill>
                  <a:srgbClr val="FFFFFF"/>
                </a:solidFill>
              </a:rPr>
              <a:t>OBJECTIVE 2</a:t>
            </a:r>
            <a:endParaRPr lang="en-US" sz="2400" b="1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E138BB-A725-68F9-0246-EFC96760C1D9}"/>
              </a:ext>
            </a:extLst>
          </p:cNvPr>
          <p:cNvSpPr/>
          <p:nvPr/>
        </p:nvSpPr>
        <p:spPr>
          <a:xfrm>
            <a:off x="147784" y="3715328"/>
            <a:ext cx="5865091" cy="2123979"/>
          </a:xfrm>
          <a:prstGeom prst="rect">
            <a:avLst/>
          </a:prstGeom>
          <a:solidFill>
            <a:srgbClr val="74BDE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GB" sz="2400" b="1">
                <a:solidFill>
                  <a:schemeClr val="tx1"/>
                </a:solidFill>
              </a:rPr>
              <a:t>Improving inbound forecast accuracy beyond 90%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A2C806-CF4E-B25B-9C40-06D32CB7A9A5}"/>
              </a:ext>
            </a:extLst>
          </p:cNvPr>
          <p:cNvSpPr/>
          <p:nvPr/>
        </p:nvSpPr>
        <p:spPr>
          <a:xfrm>
            <a:off x="6389285" y="3715328"/>
            <a:ext cx="5606473" cy="2123979"/>
          </a:xfrm>
          <a:prstGeom prst="rect">
            <a:avLst/>
          </a:prstGeom>
          <a:solidFill>
            <a:srgbClr val="74BDE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GB" sz="2400" b="1">
                <a:solidFill>
                  <a:schemeClr val="tx1"/>
                </a:solidFill>
              </a:rPr>
              <a:t>Interactive visualization of the data and model forecasts through a dashboard </a:t>
            </a:r>
          </a:p>
        </p:txBody>
      </p:sp>
    </p:spTree>
    <p:extLst>
      <p:ext uri="{BB962C8B-B14F-4D97-AF65-F5344CB8AC3E}">
        <p14:creationId xmlns:p14="http://schemas.microsoft.com/office/powerpoint/2010/main" val="242554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4A23E82-4ADA-4290-A732-46C59CED37BE}"/>
              </a:ext>
            </a:extLst>
          </p:cNvPr>
          <p:cNvSpPr/>
          <p:nvPr/>
        </p:nvSpPr>
        <p:spPr>
          <a:xfrm>
            <a:off x="6964091" y="1834833"/>
            <a:ext cx="4805019" cy="255454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2400" b="1">
                <a:latin typeface="Segoe UI"/>
                <a:cs typeface="Segoe UI"/>
              </a:rPr>
              <a:t>Improving the accuracy of the inbound forecasting at least above 90%</a:t>
            </a:r>
          </a:p>
          <a:p>
            <a:pPr algn="ctr">
              <a:defRPr/>
            </a:pPr>
            <a:endParaRPr lang="en-US" sz="2400" b="1">
              <a:latin typeface="Segoe UI"/>
              <a:cs typeface="Segoe UI"/>
            </a:endParaRPr>
          </a:p>
          <a:p>
            <a:pPr algn="ctr">
              <a:defRPr/>
            </a:pPr>
            <a:r>
              <a:rPr lang="en-US" sz="1400" b="1">
                <a:latin typeface="Segoe UI"/>
                <a:cs typeface="Segoe UI"/>
              </a:rPr>
              <a:t>(or a general improvement of the existing forecasting model)</a:t>
            </a:r>
            <a:endParaRPr lang="en-US" sz="1400" b="1"/>
          </a:p>
          <a:p>
            <a:pPr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>
              <a:solidFill>
                <a:srgbClr val="083D65"/>
              </a:solidFill>
              <a:latin typeface="Segoe UI"/>
              <a:cs typeface="Segoe U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FDD110-52AB-9C14-DCD9-9F99326CF2C7}"/>
              </a:ext>
            </a:extLst>
          </p:cNvPr>
          <p:cNvSpPr/>
          <p:nvPr/>
        </p:nvSpPr>
        <p:spPr>
          <a:xfrm>
            <a:off x="352620" y="557362"/>
            <a:ext cx="4950695" cy="17235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  <a:p>
            <a:pPr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  <a:p>
            <a:pPr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CFEC49-2C30-F2EB-A800-C68C94A2D94F}"/>
              </a:ext>
            </a:extLst>
          </p:cNvPr>
          <p:cNvSpPr/>
          <p:nvPr/>
        </p:nvSpPr>
        <p:spPr>
          <a:xfrm>
            <a:off x="352621" y="1196097"/>
            <a:ext cx="4402260" cy="597086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defRPr/>
            </a:pPr>
            <a:r>
              <a:rPr lang="en-US" sz="2000" b="1">
                <a:ea typeface="+mn-lt"/>
                <a:cs typeface="+mn-lt"/>
              </a:rPr>
              <a:t>Forecasting and Staffing Challenges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>
              <a:defRPr/>
            </a:pPr>
            <a:endParaRPr lang="en-US" sz="2000" b="1">
              <a:ea typeface="+mn-lt"/>
              <a:cs typeface="+mn-lt"/>
            </a:endParaRPr>
          </a:p>
          <a:p>
            <a:pPr>
              <a:defRPr/>
            </a:pPr>
            <a:endParaRPr lang="en-US" sz="2000" b="1">
              <a:ea typeface="+mn-lt"/>
              <a:cs typeface="+mn-lt"/>
            </a:endParaRPr>
          </a:p>
          <a:p>
            <a:pPr>
              <a:defRPr/>
            </a:pPr>
            <a:r>
              <a:rPr lang="en-US" sz="2000" b="1">
                <a:ea typeface="+mn-lt"/>
                <a:cs typeface="+mn-lt"/>
              </a:rPr>
              <a:t>Forecast Time: </a:t>
            </a:r>
            <a:r>
              <a:rPr lang="en-US" sz="2000">
                <a:ea typeface="+mn-lt"/>
                <a:cs typeface="+mn-lt"/>
              </a:rPr>
              <a:t>1 week with a 2-week lead time</a:t>
            </a:r>
          </a:p>
          <a:p>
            <a:pPr>
              <a:buFont typeface="Arial"/>
              <a:buChar char="•"/>
              <a:defRPr/>
            </a:pPr>
            <a:endParaRPr lang="en-US" sz="2000">
              <a:ea typeface="+mn-lt"/>
              <a:cs typeface="+mn-lt"/>
            </a:endParaRPr>
          </a:p>
          <a:p>
            <a:pPr>
              <a:defRPr/>
            </a:pPr>
            <a:r>
              <a:rPr lang="en-US" sz="2000" b="1">
                <a:ea typeface="+mn-lt"/>
                <a:cs typeface="+mn-lt"/>
              </a:rPr>
              <a:t>Understaffing:</a:t>
            </a:r>
            <a:r>
              <a:rPr lang="en-US" sz="2000">
                <a:ea typeface="+mn-lt"/>
                <a:cs typeface="+mn-lt"/>
              </a:rPr>
              <a:t> Delays, inefficiency if actual quantities exceeds forecast.</a:t>
            </a:r>
            <a:endParaRPr lang="en-US" sz="2000">
              <a:ea typeface="Calibri"/>
              <a:cs typeface="Calibri"/>
            </a:endParaRPr>
          </a:p>
          <a:p>
            <a:pPr>
              <a:buFont typeface="Arial"/>
              <a:buChar char="•"/>
              <a:defRPr/>
            </a:pPr>
            <a:endParaRPr lang="en-US" sz="2000">
              <a:ea typeface="+mn-lt"/>
              <a:cs typeface="+mn-lt"/>
            </a:endParaRPr>
          </a:p>
          <a:p>
            <a:pPr>
              <a:buFont typeface="Arial"/>
              <a:buChar char="•"/>
              <a:defRPr/>
            </a:pPr>
            <a:endParaRPr lang="en-US" sz="2000">
              <a:ea typeface="+mn-lt"/>
              <a:cs typeface="+mn-lt"/>
            </a:endParaRPr>
          </a:p>
          <a:p>
            <a:pPr>
              <a:defRPr/>
            </a:pPr>
            <a:r>
              <a:rPr lang="en-US" sz="2000" b="1">
                <a:ea typeface="+mn-lt"/>
                <a:cs typeface="+mn-lt"/>
              </a:rPr>
              <a:t>Overstaffing:</a:t>
            </a:r>
            <a:r>
              <a:rPr lang="en-US" sz="2000">
                <a:ea typeface="+mn-lt"/>
                <a:cs typeface="+mn-lt"/>
              </a:rPr>
              <a:t> Excess labor costs if forecast exceeds actual quantities.</a:t>
            </a:r>
          </a:p>
          <a:p>
            <a:pPr>
              <a:buFont typeface="Arial"/>
              <a:buChar char="•"/>
              <a:defRPr/>
            </a:pPr>
            <a:endParaRPr lang="en-US" sz="2000">
              <a:ea typeface="+mn-lt"/>
              <a:cs typeface="+mn-lt"/>
            </a:endParaRPr>
          </a:p>
          <a:p>
            <a:pPr>
              <a:defRPr/>
            </a:pPr>
            <a:r>
              <a:rPr lang="en-US" sz="2000" b="1">
                <a:ea typeface="+mn-lt"/>
                <a:cs typeface="+mn-lt"/>
              </a:rPr>
              <a:t>Impact:</a:t>
            </a:r>
            <a:r>
              <a:rPr lang="en-US" sz="2000">
                <a:ea typeface="+mn-lt"/>
                <a:cs typeface="+mn-lt"/>
              </a:rPr>
              <a:t> Higher overall costs, logistical inefficiencies.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  <a:defRPr/>
            </a:pPr>
            <a:endParaRPr lang="en-US" sz="1600">
              <a:solidFill>
                <a:srgbClr val="083D65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  <a:defRPr/>
            </a:pPr>
            <a:endParaRPr lang="en-US" sz="1600">
              <a:solidFill>
                <a:srgbClr val="083D65"/>
              </a:solidFill>
              <a:latin typeface="Segoe UI"/>
              <a:cs typeface="Segoe UI"/>
            </a:endParaRPr>
          </a:p>
          <a:p>
            <a:pPr>
              <a:defRPr/>
            </a:pPr>
            <a:endParaRPr lang="en-US" sz="2800">
              <a:solidFill>
                <a:srgbClr val="083D65"/>
              </a:solidFill>
              <a:latin typeface="Segoe UI"/>
              <a:cs typeface="Segoe UI"/>
            </a:endParaRPr>
          </a:p>
          <a:p>
            <a:pPr>
              <a:defRPr/>
            </a:pPr>
            <a:endParaRPr lang="en-US" sz="1400">
              <a:solidFill>
                <a:srgbClr val="083D65"/>
              </a:solidFill>
              <a:latin typeface="Segoe UI"/>
              <a:cs typeface="Segoe UI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>
              <a:solidFill>
                <a:srgbClr val="083D65"/>
              </a:solidFill>
              <a:latin typeface="Segoe UI"/>
              <a:cs typeface="Segoe U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CE99E-5B9B-6DC8-3A47-5D06B485F925}"/>
              </a:ext>
            </a:extLst>
          </p:cNvPr>
          <p:cNvSpPr/>
          <p:nvPr/>
        </p:nvSpPr>
        <p:spPr>
          <a:xfrm>
            <a:off x="6773590" y="580517"/>
            <a:ext cx="4811058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2000" b="1" u="sng">
                <a:latin typeface="Segoe UI"/>
                <a:ea typeface="Open Sans Light"/>
                <a:cs typeface="Segoe UI"/>
                <a:sym typeface="Open Sans Light"/>
              </a:rPr>
              <a:t>Research Question</a:t>
            </a:r>
            <a:endParaRPr lang="en-US" sz="2000" b="1" i="0" u="sng" strike="noStrike" kern="1200" cap="none" spc="0" normalizeH="0" baseline="0" noProof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Open Sans Light"/>
              <a:cs typeface="Segoe UI" panose="020B0502040204020203" pitchFamily="34" charset="0"/>
            </a:endParaRPr>
          </a:p>
        </p:txBody>
      </p:sp>
      <p:pic>
        <p:nvPicPr>
          <p:cNvPr id="2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2EBDE3AD-A405-BAEC-4DCC-1601562B4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881" y="6284602"/>
            <a:ext cx="564853" cy="481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9C96CA44-4483-9898-79A6-A813B494A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050" y="6260650"/>
            <a:ext cx="940751" cy="529172"/>
          </a:xfrm>
          <a:prstGeom prst="rect">
            <a:avLst/>
          </a:prstGeom>
          <a:solidFill>
            <a:srgbClr val="DCECF6"/>
          </a:solidFill>
        </p:spPr>
      </p:pic>
      <p:sp>
        <p:nvSpPr>
          <p:cNvPr id="6" name="object 25">
            <a:extLst>
              <a:ext uri="{FF2B5EF4-FFF2-40B4-BE49-F238E27FC236}">
                <a16:creationId xmlns:a16="http://schemas.microsoft.com/office/drawing/2014/main" id="{BB474988-1965-F07D-66F2-F6538403C8ED}"/>
              </a:ext>
            </a:extLst>
          </p:cNvPr>
          <p:cNvSpPr/>
          <p:nvPr/>
        </p:nvSpPr>
        <p:spPr>
          <a:xfrm>
            <a:off x="189950" y="210125"/>
            <a:ext cx="4727601" cy="830779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/>
          <a:p>
            <a:endParaRPr lang="en-US" sz="1155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8AFA34-2451-8718-C5AD-29D0AFDC7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20" y="431897"/>
            <a:ext cx="5901439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92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C1DF9-EF41-5A05-80E2-7F242E40E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3953B56-A9ED-CFA2-5EFF-9C4CB8655389}"/>
              </a:ext>
            </a:extLst>
          </p:cNvPr>
          <p:cNvGrpSpPr/>
          <p:nvPr/>
        </p:nvGrpSpPr>
        <p:grpSpPr>
          <a:xfrm>
            <a:off x="0" y="50234"/>
            <a:ext cx="4727601" cy="830779"/>
            <a:chOff x="0" y="5270500"/>
            <a:chExt cx="9455387" cy="895314"/>
          </a:xfrm>
        </p:grpSpPr>
        <p:sp>
          <p:nvSpPr>
            <p:cNvPr id="3" name="object 25">
              <a:extLst>
                <a:ext uri="{FF2B5EF4-FFF2-40B4-BE49-F238E27FC236}">
                  <a16:creationId xmlns:a16="http://schemas.microsoft.com/office/drawing/2014/main" id="{B03FBD29-90C7-E19C-D3AE-1BFE2679D2C4}"/>
                </a:ext>
              </a:extLst>
            </p:cNvPr>
            <p:cNvSpPr/>
            <p:nvPr/>
          </p:nvSpPr>
          <p:spPr>
            <a:xfrm>
              <a:off x="0" y="5270500"/>
              <a:ext cx="9455387" cy="895314"/>
            </a:xfrm>
            <a:custGeom>
              <a:avLst/>
              <a:gdLst/>
              <a:ahLst/>
              <a:cxnLst/>
              <a:rect l="l" t="t" r="r" b="b"/>
              <a:pathLst>
                <a:path w="1955164" h="437514">
                  <a:moveTo>
                    <a:pt x="1736031" y="0"/>
                  </a:moveTo>
                  <a:lnTo>
                    <a:pt x="0" y="0"/>
                  </a:lnTo>
                  <a:lnTo>
                    <a:pt x="0" y="437153"/>
                  </a:lnTo>
                  <a:lnTo>
                    <a:pt x="1736031" y="437153"/>
                  </a:lnTo>
                  <a:lnTo>
                    <a:pt x="1786148" y="431380"/>
                  </a:lnTo>
                  <a:lnTo>
                    <a:pt x="1832155" y="414936"/>
                  </a:lnTo>
                  <a:lnTo>
                    <a:pt x="1872739" y="389134"/>
                  </a:lnTo>
                  <a:lnTo>
                    <a:pt x="1906588" y="355285"/>
                  </a:lnTo>
                  <a:lnTo>
                    <a:pt x="1932391" y="314701"/>
                  </a:lnTo>
                  <a:lnTo>
                    <a:pt x="1948834" y="268694"/>
                  </a:lnTo>
                  <a:lnTo>
                    <a:pt x="1954607" y="218577"/>
                  </a:lnTo>
                  <a:lnTo>
                    <a:pt x="1948834" y="168459"/>
                  </a:lnTo>
                  <a:lnTo>
                    <a:pt x="1932391" y="122452"/>
                  </a:lnTo>
                  <a:lnTo>
                    <a:pt x="1906588" y="81868"/>
                  </a:lnTo>
                  <a:lnTo>
                    <a:pt x="1872739" y="48018"/>
                  </a:lnTo>
                  <a:lnTo>
                    <a:pt x="1832155" y="22216"/>
                  </a:lnTo>
                  <a:lnTo>
                    <a:pt x="1786148" y="5772"/>
                  </a:lnTo>
                  <a:lnTo>
                    <a:pt x="1736031" y="0"/>
                  </a:lnTo>
                  <a:close/>
                </a:path>
              </a:pathLst>
            </a:custGeom>
            <a:solidFill>
              <a:srgbClr val="48B6D2"/>
            </a:solidFill>
          </p:spPr>
          <p:txBody>
            <a:bodyPr wrap="square" lIns="0" tIns="0" rIns="0" bIns="0" rtlCol="0"/>
            <a:lstStyle/>
            <a:p>
              <a:endParaRPr lang="en-US" sz="1155"/>
            </a:p>
          </p:txBody>
        </p:sp>
        <p:sp>
          <p:nvSpPr>
            <p:cNvPr id="4" name="object 26">
              <a:extLst>
                <a:ext uri="{FF2B5EF4-FFF2-40B4-BE49-F238E27FC236}">
                  <a16:creationId xmlns:a16="http://schemas.microsoft.com/office/drawing/2014/main" id="{5FC8E1B1-0616-E819-1200-2D5714DA54A3}"/>
                </a:ext>
              </a:extLst>
            </p:cNvPr>
            <p:cNvSpPr txBox="1"/>
            <p:nvPr/>
          </p:nvSpPr>
          <p:spPr>
            <a:xfrm>
              <a:off x="451543" y="5535928"/>
              <a:ext cx="8552297" cy="306688"/>
            </a:xfrm>
            <a:prstGeom prst="rect">
              <a:avLst/>
            </a:prstGeom>
            <a:solidFill>
              <a:srgbClr val="48B6D2"/>
            </a:solidFill>
          </p:spPr>
          <p:txBody>
            <a:bodyPr vert="horz" wrap="square" lIns="0" tIns="8145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lang="en-US" b="1">
                  <a:latin typeface="Segoe UI" panose="020B0502040204020203" pitchFamily="34" charset="0"/>
                  <a:cs typeface="Segoe UI" panose="020B0502040204020203" pitchFamily="34" charset="0"/>
                </a:rPr>
                <a:t>PROBLEM DEFINITION – OUR GOAL</a:t>
              </a:r>
            </a:p>
          </p:txBody>
        </p:sp>
      </p:grpSp>
      <p:pic>
        <p:nvPicPr>
          <p:cNvPr id="28" name="Picture 27" descr="A black and white logo&#10;&#10;Description automatically generated">
            <a:extLst>
              <a:ext uri="{FF2B5EF4-FFF2-40B4-BE49-F238E27FC236}">
                <a16:creationId xmlns:a16="http://schemas.microsoft.com/office/drawing/2014/main" id="{666BF30F-CDDE-A149-9FD2-9F8BA77270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723" y="6143016"/>
            <a:ext cx="797283" cy="573216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4FE78CF7-D0EB-827D-9E19-4A1535628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51" y="6143016"/>
            <a:ext cx="974516" cy="548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0E619F-2D55-E8E0-DFE3-298D5C79ABF8}"/>
              </a:ext>
            </a:extLst>
          </p:cNvPr>
          <p:cNvCxnSpPr/>
          <p:nvPr/>
        </p:nvCxnSpPr>
        <p:spPr>
          <a:xfrm>
            <a:off x="1138518" y="2967317"/>
            <a:ext cx="101262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D766527-8C9F-6A6B-293E-51D4D8ED382D}"/>
              </a:ext>
            </a:extLst>
          </p:cNvPr>
          <p:cNvSpPr txBox="1"/>
          <p:nvPr/>
        </p:nvSpPr>
        <p:spPr>
          <a:xfrm>
            <a:off x="4583589" y="3165434"/>
            <a:ext cx="760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19-08</a:t>
            </a:r>
            <a:endParaRPr lang="LID4096" sz="12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6F73D5-4C44-507D-F876-A60BE4E20C95}"/>
              </a:ext>
            </a:extLst>
          </p:cNvPr>
          <p:cNvCxnSpPr>
            <a:cxnSpLocks/>
          </p:cNvCxnSpPr>
          <p:nvPr/>
        </p:nvCxnSpPr>
        <p:spPr>
          <a:xfrm>
            <a:off x="4856447" y="2823882"/>
            <a:ext cx="0" cy="2868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3A1C5E-52AD-4D8A-E065-5D69E6CE5A2C}"/>
              </a:ext>
            </a:extLst>
          </p:cNvPr>
          <p:cNvSpPr txBox="1"/>
          <p:nvPr/>
        </p:nvSpPr>
        <p:spPr>
          <a:xfrm>
            <a:off x="6905975" y="3133575"/>
            <a:ext cx="1215941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67"/>
              <a:t>02-09</a:t>
            </a:r>
            <a:endParaRPr lang="LID4096" sz="1467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B5FCE06-4019-344A-A304-49A144C2DEFD}"/>
              </a:ext>
            </a:extLst>
          </p:cNvPr>
          <p:cNvCxnSpPr/>
          <p:nvPr/>
        </p:nvCxnSpPr>
        <p:spPr>
          <a:xfrm>
            <a:off x="7258428" y="2823881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55B3BBA-FDE4-FC8D-DF1A-2E3EFAE03674}"/>
              </a:ext>
            </a:extLst>
          </p:cNvPr>
          <p:cNvSpPr/>
          <p:nvPr/>
        </p:nvSpPr>
        <p:spPr>
          <a:xfrm rot="5400000">
            <a:off x="5893960" y="2440517"/>
            <a:ext cx="415205" cy="248106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B7D9E36-79BF-93B8-0637-A03E1034FE61}"/>
              </a:ext>
            </a:extLst>
          </p:cNvPr>
          <p:cNvCxnSpPr/>
          <p:nvPr/>
        </p:nvCxnSpPr>
        <p:spPr>
          <a:xfrm>
            <a:off x="9025236" y="279698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ight Brace 19">
            <a:extLst>
              <a:ext uri="{FF2B5EF4-FFF2-40B4-BE49-F238E27FC236}">
                <a16:creationId xmlns:a16="http://schemas.microsoft.com/office/drawing/2014/main" id="{DDE2843A-121B-B60D-3D4D-1133F824C120}"/>
              </a:ext>
            </a:extLst>
          </p:cNvPr>
          <p:cNvSpPr/>
          <p:nvPr/>
        </p:nvSpPr>
        <p:spPr>
          <a:xfrm rot="16200000">
            <a:off x="8023981" y="1618895"/>
            <a:ext cx="235705" cy="1766811"/>
          </a:xfrm>
          <a:prstGeom prst="rightBrace">
            <a:avLst>
              <a:gd name="adj1" fmla="val 0"/>
              <a:gd name="adj2" fmla="val 50000"/>
            </a:avLst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E5F4FE-8373-51A8-5F23-359F59D14790}"/>
              </a:ext>
            </a:extLst>
          </p:cNvPr>
          <p:cNvSpPr txBox="1"/>
          <p:nvPr/>
        </p:nvSpPr>
        <p:spPr>
          <a:xfrm>
            <a:off x="8744610" y="3171047"/>
            <a:ext cx="1215941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67"/>
              <a:t>09-09</a:t>
            </a:r>
            <a:endParaRPr lang="LID4096" sz="1467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39795862-4DFB-6DD4-99E6-F81AB14C9D1D}"/>
              </a:ext>
            </a:extLst>
          </p:cNvPr>
          <p:cNvSpPr/>
          <p:nvPr/>
        </p:nvSpPr>
        <p:spPr>
          <a:xfrm rot="16200000">
            <a:off x="2445760" y="718782"/>
            <a:ext cx="606237" cy="2964924"/>
          </a:xfrm>
          <a:prstGeom prst="rightBrac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 sz="24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6C16F93-44EB-7CCA-40EF-A6D3DBC17B20}"/>
              </a:ext>
            </a:extLst>
          </p:cNvPr>
          <p:cNvCxnSpPr/>
          <p:nvPr/>
        </p:nvCxnSpPr>
        <p:spPr>
          <a:xfrm>
            <a:off x="1266416" y="2832848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7B23514-9136-0EC4-75F7-C63250AD8D0E}"/>
              </a:ext>
            </a:extLst>
          </p:cNvPr>
          <p:cNvSpPr txBox="1"/>
          <p:nvPr/>
        </p:nvSpPr>
        <p:spPr>
          <a:xfrm>
            <a:off x="819584" y="3230458"/>
            <a:ext cx="1215941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33"/>
              <a:t>02-01-2023</a:t>
            </a:r>
            <a:endParaRPr lang="LID4096" sz="1333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8F22508-071F-7278-B810-163D08401130}"/>
              </a:ext>
            </a:extLst>
          </p:cNvPr>
          <p:cNvCxnSpPr/>
          <p:nvPr/>
        </p:nvCxnSpPr>
        <p:spPr>
          <a:xfrm>
            <a:off x="4272221" y="2814917"/>
            <a:ext cx="0" cy="304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F803FDC-A929-72C4-88F9-2473A5F2C764}"/>
              </a:ext>
            </a:extLst>
          </p:cNvPr>
          <p:cNvSpPr txBox="1"/>
          <p:nvPr/>
        </p:nvSpPr>
        <p:spPr>
          <a:xfrm>
            <a:off x="3745962" y="3242013"/>
            <a:ext cx="121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17-08-2024</a:t>
            </a:r>
            <a:endParaRPr lang="LID4096" sz="120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A4AFB03-8C57-82AB-1662-A1BD9B2EB983}"/>
              </a:ext>
            </a:extLst>
          </p:cNvPr>
          <p:cNvCxnSpPr/>
          <p:nvPr/>
        </p:nvCxnSpPr>
        <p:spPr>
          <a:xfrm>
            <a:off x="4583588" y="2814917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AF6AA4D6-1BA6-D9AC-01A1-7E7AC764C211}"/>
              </a:ext>
            </a:extLst>
          </p:cNvPr>
          <p:cNvCxnSpPr/>
          <p:nvPr/>
        </p:nvCxnSpPr>
        <p:spPr>
          <a:xfrm rot="5400000" flipH="1" flipV="1">
            <a:off x="4286366" y="1893807"/>
            <a:ext cx="1078071" cy="513141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40E7D73-B2C3-F50E-45F3-BEED7F9B0E0D}"/>
              </a:ext>
            </a:extLst>
          </p:cNvPr>
          <p:cNvSpPr txBox="1"/>
          <p:nvPr/>
        </p:nvSpPr>
        <p:spPr>
          <a:xfrm>
            <a:off x="4825401" y="1316561"/>
            <a:ext cx="1269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18-08 - Sunday</a:t>
            </a:r>
            <a:endParaRPr lang="LID4096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74B7068-53E9-0380-4D06-72FE138D2B69}"/>
              </a:ext>
            </a:extLst>
          </p:cNvPr>
          <p:cNvSpPr txBox="1"/>
          <p:nvPr/>
        </p:nvSpPr>
        <p:spPr>
          <a:xfrm>
            <a:off x="5663929" y="3899817"/>
            <a:ext cx="1465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2 weeks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0113F30-3187-AAB5-70C3-475B2C32BEA8}"/>
              </a:ext>
            </a:extLst>
          </p:cNvPr>
          <p:cNvSpPr txBox="1"/>
          <p:nvPr/>
        </p:nvSpPr>
        <p:spPr>
          <a:xfrm>
            <a:off x="7589942" y="1875773"/>
            <a:ext cx="1435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1 week forecast </a:t>
            </a:r>
          </a:p>
          <a:p>
            <a:r>
              <a:rPr lang="en-GB" sz="1200"/>
              <a:t>(week of interest)</a:t>
            </a:r>
            <a:endParaRPr lang="LID4096" sz="12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0C412E7-780A-853F-CE58-3C352FEA3147}"/>
              </a:ext>
            </a:extLst>
          </p:cNvPr>
          <p:cNvSpPr txBox="1"/>
          <p:nvPr/>
        </p:nvSpPr>
        <p:spPr>
          <a:xfrm>
            <a:off x="2004571" y="1412781"/>
            <a:ext cx="1228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Available Data</a:t>
            </a:r>
            <a:endParaRPr lang="LID4096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492A8A-691E-6EF3-4EBD-F88020240315}"/>
              </a:ext>
            </a:extLst>
          </p:cNvPr>
          <p:cNvSpPr txBox="1"/>
          <p:nvPr/>
        </p:nvSpPr>
        <p:spPr>
          <a:xfrm>
            <a:off x="1321741" y="4783622"/>
            <a:ext cx="8959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Our case: </a:t>
            </a:r>
            <a:r>
              <a:rPr lang="en-GB" sz="2400" b="1"/>
              <a:t>Forecast horizon</a:t>
            </a:r>
            <a:r>
              <a:rPr lang="en-GB" sz="2400"/>
              <a:t> of </a:t>
            </a:r>
            <a:r>
              <a:rPr lang="en-GB" sz="2400" u="sng"/>
              <a:t>1 week </a:t>
            </a:r>
            <a:r>
              <a:rPr lang="en-GB" sz="2400"/>
              <a:t>with a </a:t>
            </a:r>
            <a:r>
              <a:rPr lang="en-GB" sz="2400" b="1"/>
              <a:t>lead time </a:t>
            </a:r>
            <a:r>
              <a:rPr lang="en-GB" sz="2400"/>
              <a:t>of </a:t>
            </a:r>
            <a:r>
              <a:rPr lang="en-GB" sz="2400" u="sng"/>
              <a:t>2 weeks</a:t>
            </a:r>
            <a:endParaRPr lang="LID4096" sz="2400" u="sng"/>
          </a:p>
        </p:txBody>
      </p:sp>
    </p:spTree>
    <p:extLst>
      <p:ext uri="{BB962C8B-B14F-4D97-AF65-F5344CB8AC3E}">
        <p14:creationId xmlns:p14="http://schemas.microsoft.com/office/powerpoint/2010/main" val="3149976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805F9-644A-BD84-0AF3-8E27CB8B4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ounded Rectangle 109">
            <a:extLst>
              <a:ext uri="{FF2B5EF4-FFF2-40B4-BE49-F238E27FC236}">
                <a16:creationId xmlns:a16="http://schemas.microsoft.com/office/drawing/2014/main" id="{D259D657-8FFA-E933-7AC5-4767D57B870D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7A7CC27D-BB08-8E89-6575-FAA53DAD0D14}"/>
              </a:ext>
            </a:extLst>
          </p:cNvPr>
          <p:cNvGrpSpPr/>
          <p:nvPr/>
        </p:nvGrpSpPr>
        <p:grpSpPr>
          <a:xfrm>
            <a:off x="-44825" y="4952631"/>
            <a:ext cx="12292853" cy="1909138"/>
            <a:chOff x="0" y="4960068"/>
            <a:chExt cx="12292853" cy="1909138"/>
          </a:xfrm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5FD540D-4AAA-ACE2-C1E2-BBF172D62A9B}"/>
                </a:ext>
              </a:extLst>
            </p:cNvPr>
            <p:cNvSpPr/>
            <p:nvPr/>
          </p:nvSpPr>
          <p:spPr>
            <a:xfrm>
              <a:off x="100853" y="4960068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CEEF0E6-3FC0-80C8-0625-F0F62D4CEFC6}"/>
                </a:ext>
              </a:extLst>
            </p:cNvPr>
            <p:cNvSpPr/>
            <p:nvPr/>
          </p:nvSpPr>
          <p:spPr>
            <a:xfrm>
              <a:off x="0" y="5687116"/>
              <a:ext cx="12192000" cy="118208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94F1AA9D-A10F-E213-152E-C7EBF8F4A7E6}"/>
              </a:ext>
            </a:extLst>
          </p:cNvPr>
          <p:cNvSpPr/>
          <p:nvPr/>
        </p:nvSpPr>
        <p:spPr>
          <a:xfrm>
            <a:off x="539117" y="1146690"/>
            <a:ext cx="1934159" cy="2767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defRPr/>
            </a:pPr>
            <a:r>
              <a:rPr lang="en-US" b="1">
                <a:solidFill>
                  <a:srgbClr val="083D65"/>
                </a:solidFill>
                <a:latin typeface="Segoe UI"/>
                <a:cs typeface="Segoe UI"/>
              </a:rPr>
              <a:t>Quick Roadmap</a:t>
            </a:r>
            <a:endParaRPr lang="en-US" b="1" i="0" u="none" strike="noStrike" kern="1200" cap="none" spc="0" normalizeH="0" baseline="0" noProof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60C5766-3264-56ED-977D-0030BA6388C1}"/>
              </a:ext>
            </a:extLst>
          </p:cNvPr>
          <p:cNvSpPr/>
          <p:nvPr/>
        </p:nvSpPr>
        <p:spPr>
          <a:xfrm>
            <a:off x="2122904" y="6363716"/>
            <a:ext cx="7757445" cy="64633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sz="1400">
                <a:latin typeface="Segoe UI"/>
                <a:cs typeface="Segoe UI"/>
              </a:rPr>
              <a:t>Modelling results-may bring us back to feature engineering or more extensive EDA</a:t>
            </a:r>
            <a:endParaRPr lang="en-US" sz="14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defRPr/>
            </a:pPr>
            <a:endParaRPr lang="en-US" sz="14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defRPr/>
            </a:pPr>
            <a:endParaRPr lang="en-US" sz="1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object 25">
            <a:extLst>
              <a:ext uri="{FF2B5EF4-FFF2-40B4-BE49-F238E27FC236}">
                <a16:creationId xmlns:a16="http://schemas.microsoft.com/office/drawing/2014/main" id="{2518091E-52DC-4BB2-807B-AEDF29A99BE6}"/>
              </a:ext>
            </a:extLst>
          </p:cNvPr>
          <p:cNvSpPr/>
          <p:nvPr/>
        </p:nvSpPr>
        <p:spPr>
          <a:xfrm>
            <a:off x="1" y="132049"/>
            <a:ext cx="2989790" cy="729750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66"/>
          </a:p>
        </p:txBody>
      </p:sp>
      <p:sp>
        <p:nvSpPr>
          <p:cNvPr id="12" name="object 26">
            <a:extLst>
              <a:ext uri="{FF2B5EF4-FFF2-40B4-BE49-F238E27FC236}">
                <a16:creationId xmlns:a16="http://schemas.microsoft.com/office/drawing/2014/main" id="{45955B47-D192-4AB0-9C45-85DDA8774DCF}"/>
              </a:ext>
            </a:extLst>
          </p:cNvPr>
          <p:cNvSpPr txBox="1"/>
          <p:nvPr/>
        </p:nvSpPr>
        <p:spPr>
          <a:xfrm>
            <a:off x="192944" y="236874"/>
            <a:ext cx="2320334" cy="621722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6109" rIns="0" bIns="0" rtlCol="0" anchor="t">
            <a:spAutoFit/>
          </a:bodyPr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">
              <a:spcBef>
                <a:spcPts val="48"/>
              </a:spcBef>
            </a:pPr>
            <a:r>
              <a:rPr lang="en-US" sz="2000" b="1">
                <a:solidFill>
                  <a:srgbClr val="083D65"/>
                </a:solidFill>
                <a:latin typeface="Segoe UI"/>
                <a:ea typeface="Open Sans"/>
                <a:cs typeface="Segoe UI"/>
              </a:rPr>
              <a:t> </a:t>
            </a:r>
            <a:r>
              <a:rPr lang="en-US" sz="2000" b="1">
                <a:latin typeface="Segoe UI"/>
                <a:ea typeface="Open Sans"/>
                <a:cs typeface="Segoe UI"/>
              </a:rPr>
              <a:t>Project Approach</a:t>
            </a:r>
            <a:endParaRPr lang="en-US" sz="2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5715">
              <a:spcBef>
                <a:spcPts val="48"/>
              </a:spcBef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3" name="Picture 12" descr="A logo for a company&#10;&#10;Description automatically generated">
            <a:extLst>
              <a:ext uri="{FF2B5EF4-FFF2-40B4-BE49-F238E27FC236}">
                <a16:creationId xmlns:a16="http://schemas.microsoft.com/office/drawing/2014/main" id="{4022E42D-EFD9-B9FF-E59E-568273BC02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4892" y="17818"/>
            <a:ext cx="974516" cy="548165"/>
          </a:xfrm>
          <a:prstGeom prst="rect">
            <a:avLst/>
          </a:prstGeom>
          <a:solidFill>
            <a:srgbClr val="74BDE0"/>
          </a:solidFill>
        </p:spPr>
      </p:pic>
      <p:pic>
        <p:nvPicPr>
          <p:cNvPr id="14" name="Picture 13" descr="A black and white logo&#10;&#10;Description automatically generated">
            <a:extLst>
              <a:ext uri="{FF2B5EF4-FFF2-40B4-BE49-F238E27FC236}">
                <a16:creationId xmlns:a16="http://schemas.microsoft.com/office/drawing/2014/main" id="{BD205A22-07EF-2177-D1C2-DBDEAC0A9B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9560" y="30319"/>
            <a:ext cx="672175" cy="48326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B7DA28E9-38F4-366A-D8B7-E7B18A4ECC60}"/>
              </a:ext>
            </a:extLst>
          </p:cNvPr>
          <p:cNvSpPr/>
          <p:nvPr/>
        </p:nvSpPr>
        <p:spPr>
          <a:xfrm>
            <a:off x="5244204" y="63562"/>
            <a:ext cx="2263850" cy="2006894"/>
          </a:xfrm>
          <a:prstGeom prst="ellipse">
            <a:avLst/>
          </a:prstGeom>
          <a:solidFill>
            <a:srgbClr val="78D2D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Business Problem Understanding</a:t>
            </a:r>
            <a:endParaRPr lang="LID4096" b="1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496D307-77E6-8A93-B77B-0E17C9AE7F69}"/>
              </a:ext>
            </a:extLst>
          </p:cNvPr>
          <p:cNvSpPr/>
          <p:nvPr/>
        </p:nvSpPr>
        <p:spPr>
          <a:xfrm>
            <a:off x="7994274" y="2158999"/>
            <a:ext cx="2256385" cy="1872677"/>
          </a:xfrm>
          <a:prstGeom prst="ellipse">
            <a:avLst/>
          </a:prstGeom>
          <a:solidFill>
            <a:srgbClr val="74BDE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Data Acquisition and Understanding</a:t>
            </a:r>
          </a:p>
          <a:p>
            <a:pPr algn="ctr"/>
            <a:endParaRPr lang="en-GB" b="1">
              <a:solidFill>
                <a:schemeClr val="tx1"/>
              </a:solidFill>
              <a:ea typeface="Calibri"/>
              <a:cs typeface="Calibri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5CCCDF-81F7-FDB6-32B8-D50428D12DCC}"/>
              </a:ext>
            </a:extLst>
          </p:cNvPr>
          <p:cNvSpPr/>
          <p:nvPr/>
        </p:nvSpPr>
        <p:spPr>
          <a:xfrm>
            <a:off x="2313963" y="1990790"/>
            <a:ext cx="2148418" cy="2179356"/>
          </a:xfrm>
          <a:prstGeom prst="ellipse">
            <a:avLst/>
          </a:prstGeom>
          <a:solidFill>
            <a:srgbClr val="CDE4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Modelling</a:t>
            </a:r>
            <a:endParaRPr lang="LID4096" b="1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AC5E32D-3002-6B8C-FB11-491CF09DC577}"/>
              </a:ext>
            </a:extLst>
          </p:cNvPr>
          <p:cNvSpPr/>
          <p:nvPr/>
        </p:nvSpPr>
        <p:spPr>
          <a:xfrm>
            <a:off x="5214473" y="4200784"/>
            <a:ext cx="2275801" cy="2063927"/>
          </a:xfrm>
          <a:prstGeom prst="ellipse">
            <a:avLst/>
          </a:prstGeom>
          <a:solidFill>
            <a:srgbClr val="A9D18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Dashboarding &amp; Model Deployment </a:t>
            </a:r>
            <a:endParaRPr lang="LID4096" b="1">
              <a:solidFill>
                <a:schemeClr val="tx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8A60A89-CDB6-FA32-7CFE-B0BB114A95C5}"/>
              </a:ext>
            </a:extLst>
          </p:cNvPr>
          <p:cNvSpPr/>
          <p:nvPr/>
        </p:nvSpPr>
        <p:spPr>
          <a:xfrm>
            <a:off x="3034564" y="353156"/>
            <a:ext cx="1108805" cy="1135119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START</a:t>
            </a:r>
            <a:endParaRPr lang="LID4096" b="1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9B99533-07C5-4E5F-31A3-39FC62BD5147}"/>
              </a:ext>
            </a:extLst>
          </p:cNvPr>
          <p:cNvSpPr/>
          <p:nvPr/>
        </p:nvSpPr>
        <p:spPr>
          <a:xfrm>
            <a:off x="571018" y="1945118"/>
            <a:ext cx="1369981" cy="67718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Feature Engineering</a:t>
            </a:r>
            <a:endParaRPr lang="LID4096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79BC361-A56A-A415-658A-DF698D80D340}"/>
              </a:ext>
            </a:extLst>
          </p:cNvPr>
          <p:cNvSpPr/>
          <p:nvPr/>
        </p:nvSpPr>
        <p:spPr>
          <a:xfrm>
            <a:off x="558508" y="2910397"/>
            <a:ext cx="1411983" cy="688499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Model Training</a:t>
            </a:r>
            <a:endParaRPr lang="LID4096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D64CF7D-05A8-42FD-0BBB-716BB5DDF5C3}"/>
              </a:ext>
            </a:extLst>
          </p:cNvPr>
          <p:cNvSpPr/>
          <p:nvPr/>
        </p:nvSpPr>
        <p:spPr>
          <a:xfrm>
            <a:off x="600510" y="4019681"/>
            <a:ext cx="1369981" cy="7231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Model Evaluation</a:t>
            </a:r>
            <a:endParaRPr lang="LID4096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1A00294-68F7-9AD4-F756-5157531C6304}"/>
              </a:ext>
            </a:extLst>
          </p:cNvPr>
          <p:cNvSpPr/>
          <p:nvPr/>
        </p:nvSpPr>
        <p:spPr>
          <a:xfrm>
            <a:off x="4247457" y="820672"/>
            <a:ext cx="914400" cy="4253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Flask outline">
            <a:extLst>
              <a:ext uri="{FF2B5EF4-FFF2-40B4-BE49-F238E27FC236}">
                <a16:creationId xmlns:a16="http://schemas.microsoft.com/office/drawing/2014/main" id="{8EF93BB9-DFEF-236B-035B-E353DD1824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64887" y="2341184"/>
            <a:ext cx="636740" cy="636740"/>
          </a:xfrm>
          <a:prstGeom prst="rect">
            <a:avLst/>
          </a:prstGeom>
        </p:spPr>
      </p:pic>
      <p:pic>
        <p:nvPicPr>
          <p:cNvPr id="25" name="Graphic 24" descr="Database outline">
            <a:extLst>
              <a:ext uri="{FF2B5EF4-FFF2-40B4-BE49-F238E27FC236}">
                <a16:creationId xmlns:a16="http://schemas.microsoft.com/office/drawing/2014/main" id="{C064454F-3243-3B62-1C1B-ED0F99D95C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74200" y="2426079"/>
            <a:ext cx="551845" cy="551845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08932D74-70CD-A256-C774-8BC2A6C04134}"/>
              </a:ext>
            </a:extLst>
          </p:cNvPr>
          <p:cNvSpPr/>
          <p:nvPr/>
        </p:nvSpPr>
        <p:spPr>
          <a:xfrm rot="2760000">
            <a:off x="7471363" y="1678366"/>
            <a:ext cx="958257" cy="4756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Badge outline">
            <a:extLst>
              <a:ext uri="{FF2B5EF4-FFF2-40B4-BE49-F238E27FC236}">
                <a16:creationId xmlns:a16="http://schemas.microsoft.com/office/drawing/2014/main" id="{9BAAA0BB-9706-28A8-556F-ADBD5968EA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38939" y="1099304"/>
            <a:ext cx="914400" cy="914400"/>
          </a:xfrm>
          <a:prstGeom prst="rect">
            <a:avLst/>
          </a:prstGeom>
        </p:spPr>
      </p:pic>
      <p:pic>
        <p:nvPicPr>
          <p:cNvPr id="6" name="Graphic 5" descr="Badge 1 outline">
            <a:extLst>
              <a:ext uri="{FF2B5EF4-FFF2-40B4-BE49-F238E27FC236}">
                <a16:creationId xmlns:a16="http://schemas.microsoft.com/office/drawing/2014/main" id="{FFA82ECE-1675-9150-D7A6-0E752205895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05714" y="-52601"/>
            <a:ext cx="914400" cy="914400"/>
          </a:xfrm>
          <a:prstGeom prst="rect">
            <a:avLst/>
          </a:prstGeom>
        </p:spPr>
      </p:pic>
      <p:pic>
        <p:nvPicPr>
          <p:cNvPr id="9" name="Graphic 8" descr="Badge 3 outline">
            <a:extLst>
              <a:ext uri="{FF2B5EF4-FFF2-40B4-BE49-F238E27FC236}">
                <a16:creationId xmlns:a16="http://schemas.microsoft.com/office/drawing/2014/main" id="{D6D85028-0C61-AD93-0FEC-43608513C2E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63944" y="2158999"/>
            <a:ext cx="914400" cy="914400"/>
          </a:xfrm>
          <a:prstGeom prst="rect">
            <a:avLst/>
          </a:prstGeom>
        </p:spPr>
      </p:pic>
      <p:pic>
        <p:nvPicPr>
          <p:cNvPr id="17" name="Graphic 16" descr="Badge 4 outline">
            <a:extLst>
              <a:ext uri="{FF2B5EF4-FFF2-40B4-BE49-F238E27FC236}">
                <a16:creationId xmlns:a16="http://schemas.microsoft.com/office/drawing/2014/main" id="{F4C8614C-59B9-4235-B7FA-3EE321C6E1D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387931" y="3606080"/>
            <a:ext cx="914400" cy="9144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7B5B20E-E935-6704-6F04-995609F20997}"/>
              </a:ext>
            </a:extLst>
          </p:cNvPr>
          <p:cNvSpPr/>
          <p:nvPr/>
        </p:nvSpPr>
        <p:spPr>
          <a:xfrm rot="2213168">
            <a:off x="3838412" y="4440219"/>
            <a:ext cx="1135687" cy="57759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AC25EF-1EAF-F319-6A4C-C8376A07DF28}"/>
              </a:ext>
            </a:extLst>
          </p:cNvPr>
          <p:cNvSpPr/>
          <p:nvPr/>
        </p:nvSpPr>
        <p:spPr>
          <a:xfrm>
            <a:off x="10502746" y="3659674"/>
            <a:ext cx="1390574" cy="695127"/>
          </a:xfrm>
          <a:prstGeom prst="rect">
            <a:avLst/>
          </a:prstGeom>
          <a:solidFill>
            <a:srgbClr val="76717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400">
                <a:ea typeface="Calibri"/>
                <a:cs typeface="Calibri"/>
              </a:rPr>
              <a:t>Exploratory</a:t>
            </a:r>
          </a:p>
          <a:p>
            <a:pPr algn="ctr"/>
            <a:r>
              <a:rPr lang="en-GB" sz="1400">
                <a:ea typeface="Calibri"/>
                <a:cs typeface="Calibri"/>
              </a:rPr>
              <a:t>Data </a:t>
            </a:r>
          </a:p>
          <a:p>
            <a:pPr algn="ctr"/>
            <a:r>
              <a:rPr lang="en-GB" sz="1400">
                <a:ea typeface="Calibri"/>
                <a:cs typeface="Calibri"/>
              </a:rPr>
              <a:t>Analysis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7EB000-B8C1-B1D3-6648-66264830D737}"/>
              </a:ext>
            </a:extLst>
          </p:cNvPr>
          <p:cNvSpPr/>
          <p:nvPr/>
        </p:nvSpPr>
        <p:spPr>
          <a:xfrm>
            <a:off x="10483501" y="1590517"/>
            <a:ext cx="1417180" cy="695127"/>
          </a:xfrm>
          <a:prstGeom prst="rect">
            <a:avLst/>
          </a:prstGeom>
          <a:solidFill>
            <a:srgbClr val="76717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400">
                <a:ea typeface="Calibri"/>
                <a:cs typeface="Calibri"/>
              </a:rPr>
              <a:t>Databricks</a:t>
            </a:r>
          </a:p>
          <a:p>
            <a:pPr algn="ctr"/>
            <a:r>
              <a:rPr lang="en-GB" sz="1400">
                <a:ea typeface="Calibri"/>
                <a:cs typeface="Calibri"/>
              </a:rPr>
              <a:t>Environment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695E923-0D24-4473-25F0-68B127A6F9B0}"/>
              </a:ext>
            </a:extLst>
          </p:cNvPr>
          <p:cNvSpPr/>
          <p:nvPr/>
        </p:nvSpPr>
        <p:spPr>
          <a:xfrm>
            <a:off x="10483501" y="2525687"/>
            <a:ext cx="1359684" cy="821347"/>
          </a:xfrm>
          <a:prstGeom prst="rect">
            <a:avLst/>
          </a:prstGeom>
          <a:solidFill>
            <a:srgbClr val="76717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400">
                <a:ea typeface="Calibri"/>
                <a:cs typeface="Calibri"/>
              </a:rPr>
              <a:t>Data cleaning &amp; Wrangling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4737BF2-BE8C-B0BF-36E6-B1F41DB8D9F9}"/>
              </a:ext>
            </a:extLst>
          </p:cNvPr>
          <p:cNvSpPr/>
          <p:nvPr/>
        </p:nvSpPr>
        <p:spPr>
          <a:xfrm>
            <a:off x="7904455" y="4975027"/>
            <a:ext cx="2097768" cy="118208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Client Acceptance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3537A4-A1A4-886E-C4D0-C16F643DA460}"/>
              </a:ext>
            </a:extLst>
          </p:cNvPr>
          <p:cNvSpPr/>
          <p:nvPr/>
        </p:nvSpPr>
        <p:spPr>
          <a:xfrm>
            <a:off x="10234920" y="4999837"/>
            <a:ext cx="1108805" cy="113511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solidFill>
                  <a:schemeClr val="tx1"/>
                </a:solidFill>
              </a:rPr>
              <a:t>END</a:t>
            </a:r>
            <a:endParaRPr lang="LID4096" b="1">
              <a:solidFill>
                <a:schemeClr val="tx1"/>
              </a:solidFill>
            </a:endParaRPr>
          </a:p>
        </p:txBody>
      </p:sp>
      <p:pic>
        <p:nvPicPr>
          <p:cNvPr id="29" name="Graphic 28" descr="Badge 5 outline">
            <a:extLst>
              <a:ext uri="{FF2B5EF4-FFF2-40B4-BE49-F238E27FC236}">
                <a16:creationId xmlns:a16="http://schemas.microsoft.com/office/drawing/2014/main" id="{2EB0FA20-49D6-49FF-3E1C-698B5B527C0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416217" y="4365502"/>
            <a:ext cx="914400" cy="91440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CE2EC714-5F8F-E916-B938-C4FB8BCC1BC1}"/>
              </a:ext>
            </a:extLst>
          </p:cNvPr>
          <p:cNvSpPr/>
          <p:nvPr/>
        </p:nvSpPr>
        <p:spPr>
          <a:xfrm rot="10800000">
            <a:off x="5628517" y="3065349"/>
            <a:ext cx="1447714" cy="45508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18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EF549D8-75E0-CE49-C22C-6609BE24463D}"/>
              </a:ext>
            </a:extLst>
          </p:cNvPr>
          <p:cNvGrpSpPr/>
          <p:nvPr/>
        </p:nvGrpSpPr>
        <p:grpSpPr>
          <a:xfrm>
            <a:off x="4202762" y="2028372"/>
            <a:ext cx="3786477" cy="3469858"/>
            <a:chOff x="3898092" y="2047924"/>
            <a:chExt cx="3786477" cy="346985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F61F74A-B348-B644-770A-0BECBE36FF36}"/>
                </a:ext>
              </a:extLst>
            </p:cNvPr>
            <p:cNvSpPr/>
            <p:nvPr/>
          </p:nvSpPr>
          <p:spPr>
            <a:xfrm>
              <a:off x="5753406" y="2102177"/>
              <a:ext cx="1405232" cy="1574277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78D2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49FF311-A7EA-CA8A-50BE-898AE3C09ED7}"/>
                </a:ext>
              </a:extLst>
            </p:cNvPr>
            <p:cNvSpPr/>
            <p:nvPr/>
          </p:nvSpPr>
          <p:spPr>
            <a:xfrm rot="3600000">
              <a:off x="6117085" y="3085285"/>
              <a:ext cx="1478551" cy="1656416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74BD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F99FDC4-37DA-D73C-F526-C1561C84F53A}"/>
                </a:ext>
              </a:extLst>
            </p:cNvPr>
            <p:cNvSpPr/>
            <p:nvPr/>
          </p:nvSpPr>
          <p:spPr>
            <a:xfrm rot="7200000">
              <a:off x="5481359" y="3958964"/>
              <a:ext cx="1470377" cy="1647259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BD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46AC6A-15F3-5B07-83CB-C184476EA114}"/>
                </a:ext>
              </a:extLst>
            </p:cNvPr>
            <p:cNvSpPr/>
            <p:nvPr/>
          </p:nvSpPr>
          <p:spPr>
            <a:xfrm rot="10800000">
              <a:off x="4399180" y="3830922"/>
              <a:ext cx="1478803" cy="1656698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CDE4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C910581-095D-3C96-3DC6-387BBEFC4AF1}"/>
                </a:ext>
              </a:extLst>
            </p:cNvPr>
            <p:cNvSpPr/>
            <p:nvPr/>
          </p:nvSpPr>
          <p:spPr>
            <a:xfrm rot="14400000">
              <a:off x="3986522" y="2818568"/>
              <a:ext cx="1470184" cy="1647043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0E86439-64E4-AA32-455D-2ECC88E64ECB}"/>
                </a:ext>
              </a:extLst>
            </p:cNvPr>
            <p:cNvSpPr/>
            <p:nvPr/>
          </p:nvSpPr>
          <p:spPr>
            <a:xfrm rot="18000000">
              <a:off x="4649900" y="1959494"/>
              <a:ext cx="1470184" cy="1647043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98D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</p:grp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15587C2-0665-470B-436D-4C4BD2BD0C0F}"/>
              </a:ext>
            </a:extLst>
          </p:cNvPr>
          <p:cNvSpPr/>
          <p:nvPr/>
        </p:nvSpPr>
        <p:spPr>
          <a:xfrm>
            <a:off x="8982298" y="1881165"/>
            <a:ext cx="98005" cy="692085"/>
          </a:xfrm>
          <a:prstGeom prst="roundRect">
            <a:avLst>
              <a:gd name="adj" fmla="val 50000"/>
            </a:avLst>
          </a:prstGeom>
          <a:solidFill>
            <a:srgbClr val="78D2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7DE393E-04DD-5198-09AB-118D93B495EC}"/>
              </a:ext>
            </a:extLst>
          </p:cNvPr>
          <p:cNvSpPr/>
          <p:nvPr/>
        </p:nvSpPr>
        <p:spPr>
          <a:xfrm>
            <a:off x="8982298" y="3417259"/>
            <a:ext cx="98005" cy="692085"/>
          </a:xfrm>
          <a:prstGeom prst="roundRect">
            <a:avLst>
              <a:gd name="adj" fmla="val 5000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F4B4F5C-08B5-3FCB-98D6-EA45E296EE91}"/>
              </a:ext>
            </a:extLst>
          </p:cNvPr>
          <p:cNvSpPr/>
          <p:nvPr/>
        </p:nvSpPr>
        <p:spPr>
          <a:xfrm>
            <a:off x="8982298" y="4953352"/>
            <a:ext cx="98005" cy="692085"/>
          </a:xfrm>
          <a:prstGeom prst="roundRect">
            <a:avLst>
              <a:gd name="adj" fmla="val 50000"/>
            </a:avLst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E451366-6C6B-E6EF-DDC4-A08FA7AB6824}"/>
              </a:ext>
            </a:extLst>
          </p:cNvPr>
          <p:cNvSpPr/>
          <p:nvPr/>
        </p:nvSpPr>
        <p:spPr>
          <a:xfrm>
            <a:off x="3024813" y="1881165"/>
            <a:ext cx="98005" cy="692085"/>
          </a:xfrm>
          <a:prstGeom prst="roundRect">
            <a:avLst>
              <a:gd name="adj" fmla="val 50000"/>
            </a:avLst>
          </a:prstGeom>
          <a:solidFill>
            <a:srgbClr val="98D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1CADF41-F7CE-574B-F6F8-F4791F8DF4B9}"/>
              </a:ext>
            </a:extLst>
          </p:cNvPr>
          <p:cNvSpPr/>
          <p:nvPr/>
        </p:nvSpPr>
        <p:spPr>
          <a:xfrm>
            <a:off x="3024813" y="3417259"/>
            <a:ext cx="98005" cy="692085"/>
          </a:xfrm>
          <a:prstGeom prst="roundRect">
            <a:avLst>
              <a:gd name="adj" fmla="val 50000"/>
            </a:avLst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EFC4D72-7BBC-A1F5-B94A-88F101100FC5}"/>
              </a:ext>
            </a:extLst>
          </p:cNvPr>
          <p:cNvSpPr/>
          <p:nvPr/>
        </p:nvSpPr>
        <p:spPr>
          <a:xfrm>
            <a:off x="3024813" y="4953352"/>
            <a:ext cx="98005" cy="692085"/>
          </a:xfrm>
          <a:prstGeom prst="roundRect">
            <a:avLst>
              <a:gd name="adj" fmla="val 50000"/>
            </a:avLst>
          </a:prstGeom>
          <a:solidFill>
            <a:srgbClr val="CDE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7884803A-E9CB-9EEA-65E0-4205115F85B2}"/>
              </a:ext>
            </a:extLst>
          </p:cNvPr>
          <p:cNvGrpSpPr/>
          <p:nvPr/>
        </p:nvGrpSpPr>
        <p:grpSpPr>
          <a:xfrm>
            <a:off x="375464" y="1143082"/>
            <a:ext cx="3402963" cy="2479299"/>
            <a:chOff x="376119" y="859155"/>
            <a:chExt cx="3770266" cy="497977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A07312B-5221-0B1D-4778-FB3C3C5A4BCE}"/>
                </a:ext>
              </a:extLst>
            </p:cNvPr>
            <p:cNvSpPr txBox="1"/>
            <p:nvPr/>
          </p:nvSpPr>
          <p:spPr>
            <a:xfrm>
              <a:off x="376119" y="2315295"/>
              <a:ext cx="2572424" cy="352363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marL="227965" indent="-227965">
                <a:buFont typeface="Arial"/>
                <a:buChar char="•"/>
              </a:pPr>
              <a:r>
                <a:rPr lang="en-US" sz="1200">
                  <a:latin typeface="Segoe UI"/>
                  <a:cs typeface="Segoe UI"/>
                </a:rPr>
                <a:t>Combination of variables from different datasets</a:t>
              </a:r>
            </a:p>
            <a:p>
              <a:pPr marL="227965" indent="-227965">
                <a:buFont typeface="Arial"/>
                <a:buChar char="•"/>
              </a:pPr>
              <a:endParaRPr lang="en-US" sz="1200">
                <a:latin typeface="Segoe UI"/>
                <a:cs typeface="Segoe UI"/>
              </a:endParaRPr>
            </a:p>
            <a:p>
              <a:pPr marL="227965" indent="-227965">
                <a:buFont typeface="Arial"/>
                <a:buChar char="•"/>
              </a:pPr>
              <a:r>
                <a:rPr lang="en-US" sz="1200">
                  <a:latin typeface="Segoe UI"/>
                  <a:cs typeface="Segoe UI"/>
                </a:rPr>
                <a:t>Observe  underlying seasonality patterns</a:t>
              </a:r>
            </a:p>
            <a:p>
              <a:pPr marL="227965" indent="-227965">
                <a:buFont typeface="Arial"/>
                <a:buChar char="•"/>
              </a:pPr>
              <a:endParaRPr lang="en-US" sz="1200">
                <a:solidFill>
                  <a:srgbClr val="000000"/>
                </a:solidFill>
                <a:latin typeface="Segoe UI"/>
                <a:cs typeface="Segoe UI"/>
              </a:endParaRPr>
            </a:p>
            <a:p>
              <a:pPr marL="227965" indent="-227965">
                <a:buFont typeface="Arial"/>
                <a:buChar char="•"/>
              </a:pPr>
              <a:r>
                <a:rPr lang="en-US" sz="1200">
                  <a:latin typeface="Segoe UI"/>
                  <a:cs typeface="Segoe UI"/>
                </a:rPr>
                <a:t>Conclude - predictable systematic pattern that we can predict</a:t>
              </a:r>
              <a:endParaRPr lang="en-ID" sz="1200">
                <a:ea typeface="Calibri"/>
                <a:cs typeface="Calibri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FFAF2E8-95BF-2CE0-CB58-A857D63EDFFB}"/>
                </a:ext>
              </a:extLst>
            </p:cNvPr>
            <p:cNvSpPr txBox="1"/>
            <p:nvPr/>
          </p:nvSpPr>
          <p:spPr>
            <a:xfrm>
              <a:off x="504106" y="859155"/>
              <a:ext cx="3642279" cy="129818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da-DK" b="1"/>
                <a:t>Final dataset with relevant-existing/engineered  features.</a:t>
              </a:r>
              <a:endParaRPr lang="en-US">
                <a:ea typeface="Calibri" panose="020F0502020204030204"/>
                <a:cs typeface="Calibri" panose="020F0502020204030204"/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ED6068B5-9E94-6F5F-C5B0-C459B31FC62F}"/>
              </a:ext>
            </a:extLst>
          </p:cNvPr>
          <p:cNvSpPr txBox="1"/>
          <p:nvPr/>
        </p:nvSpPr>
        <p:spPr>
          <a:xfrm>
            <a:off x="3128932" y="187326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98DBAF"/>
                </a:solidFill>
              </a:rPr>
              <a:t>1</a:t>
            </a:r>
            <a:endParaRPr lang="en-ID" sz="4000" b="1">
              <a:solidFill>
                <a:srgbClr val="98DBAF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7BF343F-FA46-EEDE-D1B4-A062397354F6}"/>
              </a:ext>
            </a:extLst>
          </p:cNvPr>
          <p:cNvSpPr txBox="1"/>
          <p:nvPr/>
        </p:nvSpPr>
        <p:spPr>
          <a:xfrm>
            <a:off x="3128932" y="340145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A9D18E"/>
                </a:solidFill>
              </a:rPr>
              <a:t>2</a:t>
            </a:r>
            <a:endParaRPr lang="en-ID" sz="4000" b="1">
              <a:solidFill>
                <a:srgbClr val="A9D18E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3805323-29FA-32FB-6FCA-A3C3F08C91D1}"/>
              </a:ext>
            </a:extLst>
          </p:cNvPr>
          <p:cNvSpPr txBox="1"/>
          <p:nvPr/>
        </p:nvSpPr>
        <p:spPr>
          <a:xfrm>
            <a:off x="3128932" y="49375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CDE4AC"/>
                </a:solidFill>
              </a:rPr>
              <a:t>3</a:t>
            </a:r>
            <a:endParaRPr lang="en-ID" sz="4000" b="1">
              <a:solidFill>
                <a:srgbClr val="CDE4AC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7852200-671A-6872-85A9-B2466518C4CE}"/>
              </a:ext>
            </a:extLst>
          </p:cNvPr>
          <p:cNvSpPr txBox="1"/>
          <p:nvPr/>
        </p:nvSpPr>
        <p:spPr>
          <a:xfrm>
            <a:off x="8530335" y="187326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78D2D3"/>
                </a:solidFill>
              </a:rPr>
              <a:t>4</a:t>
            </a:r>
            <a:endParaRPr lang="en-ID" sz="4000" b="1">
              <a:solidFill>
                <a:srgbClr val="78D2D3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FCE0166-35FB-F7E8-8D97-092C52CDA849}"/>
              </a:ext>
            </a:extLst>
          </p:cNvPr>
          <p:cNvSpPr txBox="1"/>
          <p:nvPr/>
        </p:nvSpPr>
        <p:spPr>
          <a:xfrm>
            <a:off x="8530335" y="340145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74BDE0"/>
                </a:solidFill>
              </a:rPr>
              <a:t>5</a:t>
            </a:r>
            <a:endParaRPr lang="en-ID" sz="4000" b="1">
              <a:solidFill>
                <a:srgbClr val="74BDE0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806CE1D-6D7A-DFA6-5406-0F5EB0736BFC}"/>
              </a:ext>
            </a:extLst>
          </p:cNvPr>
          <p:cNvSpPr txBox="1"/>
          <p:nvPr/>
        </p:nvSpPr>
        <p:spPr>
          <a:xfrm>
            <a:off x="8530335" y="49375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BDD7EE"/>
                </a:solidFill>
              </a:rPr>
              <a:t>6</a:t>
            </a:r>
            <a:endParaRPr lang="en-ID" sz="4000" b="1">
              <a:solidFill>
                <a:srgbClr val="BDD7EE"/>
              </a:solidFill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36FC7630-B811-9E8A-13A1-A67B220F0A92}"/>
              </a:ext>
            </a:extLst>
          </p:cNvPr>
          <p:cNvSpPr txBox="1">
            <a:spLocks/>
          </p:cNvSpPr>
          <p:nvPr/>
        </p:nvSpPr>
        <p:spPr>
          <a:xfrm>
            <a:off x="5409293" y="3598081"/>
            <a:ext cx="1395827" cy="33787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>
                <a:solidFill>
                  <a:schemeClr val="tx1"/>
                </a:solidFill>
                <a:latin typeface="Segoe UI"/>
                <a:cs typeface="Segoe UI"/>
              </a:rPr>
              <a:t>Milestones</a:t>
            </a:r>
            <a:endParaRPr lang="en-US" sz="1800" b="1">
              <a:solidFill>
                <a:schemeClr val="tx1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32650E57-D415-04B3-2D93-C0023099CBC0}"/>
              </a:ext>
            </a:extLst>
          </p:cNvPr>
          <p:cNvGrpSpPr/>
          <p:nvPr/>
        </p:nvGrpSpPr>
        <p:grpSpPr>
          <a:xfrm>
            <a:off x="459929" y="3417259"/>
            <a:ext cx="2546247" cy="816122"/>
            <a:chOff x="376118" y="1732401"/>
            <a:chExt cx="2546247" cy="816122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529B5E2-D05D-6B57-60AC-E0C82D1A1715}"/>
                </a:ext>
              </a:extLst>
            </p:cNvPr>
            <p:cNvSpPr txBox="1"/>
            <p:nvPr/>
          </p:nvSpPr>
          <p:spPr>
            <a:xfrm>
              <a:off x="376118" y="1732401"/>
              <a:ext cx="2109567" cy="28536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r"/>
              <a:endParaRPr lang="en-ID" sz="1400">
                <a:solidFill>
                  <a:schemeClr val="tx2">
                    <a:lumMod val="75000"/>
                  </a:schemeClr>
                </a:solidFill>
                <a:ea typeface="Calibri"/>
                <a:cs typeface="Calibri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5ED510A2-CC53-AA4B-1FE7-75F6328F34E4}"/>
                </a:ext>
              </a:extLst>
            </p:cNvPr>
            <p:cNvSpPr txBox="1"/>
            <p:nvPr/>
          </p:nvSpPr>
          <p:spPr>
            <a:xfrm>
              <a:off x="535456" y="1963748"/>
              <a:ext cx="2386909" cy="58477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600" b="1"/>
                <a:t>Adoption of a recursive forecasting approach</a:t>
              </a:r>
              <a:endParaRPr lang="en-US">
                <a:ea typeface="Calibri" panose="020F0502020204030204"/>
                <a:cs typeface="Calibri" panose="020F0502020204030204"/>
              </a:endParaRP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26A86870-3787-DC92-7872-520CA94B0846}"/>
              </a:ext>
            </a:extLst>
          </p:cNvPr>
          <p:cNvSpPr txBox="1"/>
          <p:nvPr/>
        </p:nvSpPr>
        <p:spPr>
          <a:xfrm>
            <a:off x="490982" y="4701658"/>
            <a:ext cx="2386909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/>
              <a:t>Creation of a capable machine learning based model.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D449253-AC8A-0DCE-3F9B-44ACC47E4B6B}"/>
              </a:ext>
            </a:extLst>
          </p:cNvPr>
          <p:cNvSpPr txBox="1"/>
          <p:nvPr/>
        </p:nvSpPr>
        <p:spPr>
          <a:xfrm>
            <a:off x="9223942" y="3411487"/>
            <a:ext cx="2386909" cy="7386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400" b="1"/>
              <a:t>Achieved desired accuracy of over 90% that outperforms current model.</a:t>
            </a:r>
            <a:endParaRPr 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0C16252-CE98-8961-210A-570F2827A6D3}"/>
              </a:ext>
            </a:extLst>
          </p:cNvPr>
          <p:cNvSpPr txBox="1"/>
          <p:nvPr/>
        </p:nvSpPr>
        <p:spPr>
          <a:xfrm>
            <a:off x="9248187" y="1653718"/>
            <a:ext cx="2522937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400" b="1"/>
              <a:t>Discovery of specific variables that contribute to the prediction of the underlying seasonality</a:t>
            </a:r>
            <a:endParaRPr lang="en-US"/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1222C3F-15C8-0FF1-AFB4-11F1EBC0F4F0}"/>
              </a:ext>
            </a:extLst>
          </p:cNvPr>
          <p:cNvGrpSpPr/>
          <p:nvPr/>
        </p:nvGrpSpPr>
        <p:grpSpPr>
          <a:xfrm>
            <a:off x="9167187" y="2573250"/>
            <a:ext cx="2636271" cy="2987804"/>
            <a:chOff x="376118" y="-816051"/>
            <a:chExt cx="2636271" cy="2987804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B3678ECE-EC6A-26C9-111C-8CDF6717EAF8}"/>
                </a:ext>
              </a:extLst>
            </p:cNvPr>
            <p:cNvSpPr txBox="1"/>
            <p:nvPr/>
          </p:nvSpPr>
          <p:spPr>
            <a:xfrm>
              <a:off x="432175" y="-816051"/>
              <a:ext cx="2580214" cy="46166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200">
                  <a:latin typeface="Segoe UI"/>
                  <a:cs typeface="Segoe UI"/>
                </a:rPr>
                <a:t>Important finding because it verified our findings from EDA</a:t>
              </a:r>
              <a:endParaRPr lang="en-US" sz="120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54A34399-6637-B02B-52CC-41723281178C}"/>
                </a:ext>
              </a:extLst>
            </p:cNvPr>
            <p:cNvSpPr txBox="1"/>
            <p:nvPr/>
          </p:nvSpPr>
          <p:spPr>
            <a:xfrm>
              <a:off x="376118" y="1648533"/>
              <a:ext cx="2386909" cy="523220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400" b="1"/>
                <a:t>Creation of an interactive and user-friendly dashboard</a:t>
              </a:r>
              <a:endParaRPr lang="en-US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D315E5F2-CAA5-3AC9-08F5-9C86B8448978}"/>
              </a:ext>
            </a:extLst>
          </p:cNvPr>
          <p:cNvCxnSpPr>
            <a:stCxn id="88" idx="3"/>
            <a:endCxn id="90" idx="3"/>
          </p:cNvCxnSpPr>
          <p:nvPr/>
        </p:nvCxnSpPr>
        <p:spPr>
          <a:xfrm>
            <a:off x="3573284" y="2227207"/>
            <a:ext cx="12700" cy="3064287"/>
          </a:xfrm>
          <a:prstGeom prst="bentConnector3">
            <a:avLst>
              <a:gd name="adj1" fmla="val 3075000"/>
            </a:avLst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D5D8BF5-E359-C8D6-FDB9-A32DF8A21342}"/>
              </a:ext>
            </a:extLst>
          </p:cNvPr>
          <p:cNvCxnSpPr>
            <a:stCxn id="91" idx="1"/>
            <a:endCxn id="93" idx="1"/>
          </p:cNvCxnSpPr>
          <p:nvPr/>
        </p:nvCxnSpPr>
        <p:spPr>
          <a:xfrm rot="10800000" flipV="1">
            <a:off x="8530335" y="2227206"/>
            <a:ext cx="12700" cy="3064287"/>
          </a:xfrm>
          <a:prstGeom prst="bentConnector3">
            <a:avLst>
              <a:gd name="adj1" fmla="val 2550000"/>
            </a:avLst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7AD85BE-B725-0475-5F7F-9E98C5840F45}"/>
              </a:ext>
            </a:extLst>
          </p:cNvPr>
          <p:cNvCxnSpPr>
            <a:cxnSpLocks/>
          </p:cNvCxnSpPr>
          <p:nvPr/>
        </p:nvCxnSpPr>
        <p:spPr>
          <a:xfrm>
            <a:off x="3535184" y="3755401"/>
            <a:ext cx="874891" cy="0"/>
          </a:xfrm>
          <a:prstGeom prst="line">
            <a:avLst/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6398EDA-7784-98CE-EEEB-0ACB04AEAFEB}"/>
              </a:ext>
            </a:extLst>
          </p:cNvPr>
          <p:cNvCxnSpPr>
            <a:cxnSpLocks/>
          </p:cNvCxnSpPr>
          <p:nvPr/>
        </p:nvCxnSpPr>
        <p:spPr>
          <a:xfrm>
            <a:off x="7791450" y="3755401"/>
            <a:ext cx="751585" cy="0"/>
          </a:xfrm>
          <a:prstGeom prst="line">
            <a:avLst/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25">
            <a:extLst>
              <a:ext uri="{FF2B5EF4-FFF2-40B4-BE49-F238E27FC236}">
                <a16:creationId xmlns:a16="http://schemas.microsoft.com/office/drawing/2014/main" id="{B90BF45B-1995-EDA7-4AA6-E8DE7D46F557}"/>
              </a:ext>
            </a:extLst>
          </p:cNvPr>
          <p:cNvSpPr/>
          <p:nvPr/>
        </p:nvSpPr>
        <p:spPr>
          <a:xfrm>
            <a:off x="248604" y="236611"/>
            <a:ext cx="4641783" cy="807760"/>
          </a:xfrm>
          <a:custGeom>
            <a:avLst/>
            <a:gdLst/>
            <a:ahLst/>
            <a:cxnLst/>
            <a:rect l="l" t="t" r="r" b="b"/>
            <a:pathLst>
              <a:path w="1955164" h="437514">
                <a:moveTo>
                  <a:pt x="1736031" y="0"/>
                </a:moveTo>
                <a:lnTo>
                  <a:pt x="0" y="0"/>
                </a:lnTo>
                <a:lnTo>
                  <a:pt x="0" y="437153"/>
                </a:lnTo>
                <a:lnTo>
                  <a:pt x="1736031" y="437153"/>
                </a:lnTo>
                <a:lnTo>
                  <a:pt x="1786148" y="431380"/>
                </a:lnTo>
                <a:lnTo>
                  <a:pt x="1832155" y="414936"/>
                </a:lnTo>
                <a:lnTo>
                  <a:pt x="1872739" y="389134"/>
                </a:lnTo>
                <a:lnTo>
                  <a:pt x="1906588" y="355285"/>
                </a:lnTo>
                <a:lnTo>
                  <a:pt x="1932391" y="314701"/>
                </a:lnTo>
                <a:lnTo>
                  <a:pt x="1948834" y="268694"/>
                </a:lnTo>
                <a:lnTo>
                  <a:pt x="1954607" y="218577"/>
                </a:lnTo>
                <a:lnTo>
                  <a:pt x="1948834" y="168459"/>
                </a:lnTo>
                <a:lnTo>
                  <a:pt x="1932391" y="122452"/>
                </a:lnTo>
                <a:lnTo>
                  <a:pt x="1906588" y="81868"/>
                </a:lnTo>
                <a:lnTo>
                  <a:pt x="1872739" y="48018"/>
                </a:lnTo>
                <a:lnTo>
                  <a:pt x="1832155" y="22216"/>
                </a:lnTo>
                <a:lnTo>
                  <a:pt x="1786148" y="5772"/>
                </a:lnTo>
                <a:lnTo>
                  <a:pt x="1736031" y="0"/>
                </a:lnTo>
                <a:close/>
              </a:path>
            </a:pathLst>
          </a:custGeom>
          <a:solidFill>
            <a:srgbClr val="48B6D2"/>
          </a:solidFill>
        </p:spPr>
        <p:txBody>
          <a:bodyPr wrap="square" lIns="0" tIns="0" rIns="0" bIns="0" rtlCol="0"/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66"/>
          </a:p>
        </p:txBody>
      </p:sp>
      <p:sp>
        <p:nvSpPr>
          <p:cNvPr id="12" name="object 26">
            <a:extLst>
              <a:ext uri="{FF2B5EF4-FFF2-40B4-BE49-F238E27FC236}">
                <a16:creationId xmlns:a16="http://schemas.microsoft.com/office/drawing/2014/main" id="{4F630459-9651-7F25-CA52-A907816E3A08}"/>
              </a:ext>
            </a:extLst>
          </p:cNvPr>
          <p:cNvSpPr txBox="1"/>
          <p:nvPr/>
        </p:nvSpPr>
        <p:spPr>
          <a:xfrm>
            <a:off x="248604" y="386935"/>
            <a:ext cx="3497182" cy="637111"/>
          </a:xfrm>
          <a:prstGeom prst="rect">
            <a:avLst/>
          </a:prstGeom>
          <a:solidFill>
            <a:srgbClr val="48B6D2"/>
          </a:solidFill>
        </p:spPr>
        <p:txBody>
          <a:bodyPr vert="horz" wrap="square" lIns="0" tIns="6109" rIns="0" bIns="0" rtlCol="0" anchor="t">
            <a:spAutoFit/>
          </a:bodyPr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">
              <a:spcBef>
                <a:spcPts val="48"/>
              </a:spcBef>
            </a:pPr>
            <a:r>
              <a:rPr lang="en-US" sz="2800" b="1">
                <a:solidFill>
                  <a:srgbClr val="083D65"/>
                </a:solidFill>
                <a:latin typeface="Segoe UI"/>
                <a:ea typeface="Open Sans"/>
                <a:cs typeface="Segoe UI"/>
              </a:rPr>
              <a:t> </a:t>
            </a:r>
            <a:r>
              <a:rPr lang="en-US" sz="2800" b="1">
                <a:latin typeface="Segoe UI"/>
                <a:ea typeface="Open Sans"/>
                <a:cs typeface="Segoe UI"/>
              </a:rPr>
              <a:t>Key Milestones</a:t>
            </a:r>
            <a:endParaRPr lang="en-US" sz="2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5715">
              <a:spcBef>
                <a:spcPts val="48"/>
              </a:spcBef>
            </a:pPr>
            <a:endParaRPr lang="en-US" sz="13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506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CA926-910C-72F0-9CA8-74DF14BB9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518FCC-2759-BDD4-423C-2074F22542BC}"/>
              </a:ext>
            </a:extLst>
          </p:cNvPr>
          <p:cNvSpPr/>
          <p:nvPr/>
        </p:nvSpPr>
        <p:spPr>
          <a:xfrm>
            <a:off x="2550693" y="2125578"/>
            <a:ext cx="6657474" cy="20373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>
                <a:solidFill>
                  <a:schemeClr val="bg1"/>
                </a:solidFill>
              </a:rPr>
              <a:t>RESULTS &amp; DEMO</a:t>
            </a:r>
            <a:endParaRPr lang="LID4096" sz="4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3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6F95B83601E44A8F1B2FD293F2DD3F" ma:contentTypeVersion="5" ma:contentTypeDescription="Create a new document." ma:contentTypeScope="" ma:versionID="6650d34d35c76f76eb4307c2733d7594">
  <xsd:schema xmlns:xsd="http://www.w3.org/2001/XMLSchema" xmlns:xs="http://www.w3.org/2001/XMLSchema" xmlns:p="http://schemas.microsoft.com/office/2006/metadata/properties" xmlns:ns3="20854aea-047d-440a-b091-248506dbe8d7" targetNamespace="http://schemas.microsoft.com/office/2006/metadata/properties" ma:root="true" ma:fieldsID="2be6833c8e50733c1b6da2166d290391" ns3:_="">
    <xsd:import namespace="20854aea-047d-440a-b091-248506dbe8d7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854aea-047d-440a-b091-248506dbe8d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0854aea-047d-440a-b091-248506dbe8d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91A084-1889-4205-AB38-B8B3C8EDD73D}">
  <ds:schemaRefs>
    <ds:schemaRef ds:uri="20854aea-047d-440a-b091-248506dbe8d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A752E18-D26F-49DE-B287-D47934F19EC0}">
  <ds:schemaRefs>
    <ds:schemaRef ds:uri="http://schemas.openxmlformats.org/package/2006/metadata/core-properties"/>
    <ds:schemaRef ds:uri="20854aea-047d-440a-b091-248506dbe8d7"/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59C4EF8-66FE-46CC-AA2D-2D48B52E39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985</Words>
  <Application>Microsoft Office PowerPoint</Application>
  <PresentationFormat>Widescreen</PresentationFormat>
  <Paragraphs>285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Aptos Narrow</vt:lpstr>
      <vt:lpstr>Arial</vt:lpstr>
      <vt:lpstr>Calibri</vt:lpstr>
      <vt:lpstr>Calibri Light</vt:lpstr>
      <vt:lpstr>Segoe UI</vt:lpstr>
      <vt:lpstr>Source Sans Pro Light</vt:lpstr>
      <vt:lpstr>Office Theme</vt:lpstr>
      <vt:lpstr>Data Horizon  Analytics    Delhaize Team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Reflection</vt:lpstr>
      <vt:lpstr>Future Opportunities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Stack Ppt Template</dc:title>
  <dc:creator>it 24slides3</dc:creator>
  <cp:lastModifiedBy>Eleftherios Kokkinis</cp:lastModifiedBy>
  <cp:revision>2</cp:revision>
  <dcterms:created xsi:type="dcterms:W3CDTF">2022-09-30T04:58:10Z</dcterms:created>
  <dcterms:modified xsi:type="dcterms:W3CDTF">2024-12-20T14:09:57Z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0x010100E56F95B83601E44A8F1B2FD293F2DD3F</vt:lpwstr>
  </property>
</Properties>
</file>

<file path=docProps/thumbnail.jpeg>
</file>